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74" r:id="rId6"/>
    <p:sldId id="275" r:id="rId7"/>
    <p:sldId id="260" r:id="rId8"/>
    <p:sldId id="262" r:id="rId9"/>
    <p:sldId id="261" r:id="rId10"/>
    <p:sldId id="265" r:id="rId11"/>
    <p:sldId id="264" r:id="rId12"/>
    <p:sldId id="276" r:id="rId13"/>
    <p:sldId id="266" r:id="rId14"/>
    <p:sldId id="267" r:id="rId15"/>
    <p:sldId id="269" r:id="rId16"/>
    <p:sldId id="268" r:id="rId17"/>
    <p:sldId id="271" r:id="rId18"/>
    <p:sldId id="270" r:id="rId19"/>
    <p:sldId id="272" r:id="rId20"/>
    <p:sldId id="273" r:id="rId2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6" name="Рисунок 15" descr="3.png"/>
          <p:cNvPicPr>
            <a:picLocks noChangeAspect="1"/>
          </p:cNvPicPr>
          <p:nvPr userDrawn="1"/>
        </p:nvPicPr>
        <p:blipFill>
          <a:blip r:embed="rId2" cstate="print"/>
          <a:stretch>
            <a:fillRect/>
          </a:stretch>
        </p:blipFill>
        <p:spPr>
          <a:xfrm>
            <a:off x="7286644" y="2000246"/>
            <a:ext cx="1667089" cy="2278798"/>
          </a:xfrm>
          <a:prstGeom prst="rect">
            <a:avLst/>
          </a:prstGeom>
        </p:spPr>
      </p:pic>
      <p:pic>
        <p:nvPicPr>
          <p:cNvPr id="13" name="Рисунок 12" descr="6.png"/>
          <p:cNvPicPr>
            <a:picLocks noChangeAspect="1"/>
          </p:cNvPicPr>
          <p:nvPr userDrawn="1"/>
        </p:nvPicPr>
        <p:blipFill>
          <a:blip r:embed="rId3" cstate="print"/>
          <a:stretch>
            <a:fillRect/>
          </a:stretch>
        </p:blipFill>
        <p:spPr>
          <a:xfrm>
            <a:off x="3357555" y="2809963"/>
            <a:ext cx="1214446" cy="1807148"/>
          </a:xfrm>
          <a:prstGeom prst="rect">
            <a:avLst/>
          </a:prstGeom>
        </p:spPr>
      </p:pic>
      <p:pic>
        <p:nvPicPr>
          <p:cNvPr id="14" name="Рисунок 13" descr="1.png"/>
          <p:cNvPicPr>
            <a:picLocks noChangeAspect="1"/>
          </p:cNvPicPr>
          <p:nvPr userDrawn="1"/>
        </p:nvPicPr>
        <p:blipFill>
          <a:blip r:embed="rId4" cstate="print"/>
          <a:stretch>
            <a:fillRect/>
          </a:stretch>
        </p:blipFill>
        <p:spPr>
          <a:xfrm rot="387762">
            <a:off x="447663" y="2565130"/>
            <a:ext cx="1894927" cy="1715169"/>
          </a:xfrm>
          <a:prstGeom prst="rect">
            <a:avLst/>
          </a:prstGeom>
        </p:spPr>
      </p:pic>
      <p:pic>
        <p:nvPicPr>
          <p:cNvPr id="17" name="Рисунок 16" descr="9.png"/>
          <p:cNvPicPr>
            <a:picLocks noChangeAspect="1"/>
          </p:cNvPicPr>
          <p:nvPr userDrawn="1"/>
        </p:nvPicPr>
        <p:blipFill>
          <a:blip r:embed="rId5" cstate="print"/>
          <a:stretch>
            <a:fillRect/>
          </a:stretch>
        </p:blipFill>
        <p:spPr>
          <a:xfrm flipH="1">
            <a:off x="5286380" y="2428874"/>
            <a:ext cx="1670754" cy="20895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00151"/>
            <a:ext cx="8229600" cy="3394472"/>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9429AAAB-2417-49D1-9D88-6A08A0AF9033}" type="datetimeFigureOut">
              <a:rPr lang="ru-RU" smtClean="0"/>
              <a:t>18.04.2020</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6B8AB752-8280-4272-9336-41B5AFFBC78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9429AAAB-2417-49D1-9D88-6A08A0AF9033}" type="datetimeFigureOut">
              <a:rPr lang="ru-RU" smtClean="0"/>
              <a:t>18.04.2020</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6B8AB752-8280-4272-9336-41B5AFFBC78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7" name="Рисунок 6" descr="2901.jpg"/>
          <p:cNvPicPr>
            <a:picLocks noChangeAspect="1"/>
          </p:cNvPicPr>
          <p:nvPr userDrawn="1"/>
        </p:nvPicPr>
        <p:blipFill>
          <a:blip r:embed="rId2">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pic>
        <p:nvPicPr>
          <p:cNvPr id="8" name="Рисунок 7" descr="1.png"/>
          <p:cNvPicPr>
            <a:picLocks noChangeAspect="1"/>
          </p:cNvPicPr>
          <p:nvPr userDrawn="1"/>
        </p:nvPicPr>
        <p:blipFill>
          <a:blip r:embed="rId3" cstate="print"/>
          <a:stretch>
            <a:fillRect/>
          </a:stretch>
        </p:blipFill>
        <p:spPr>
          <a:xfrm rot="387762" flipH="1">
            <a:off x="6020653" y="3173932"/>
            <a:ext cx="1912205" cy="17308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8" name="Рисунок 7" descr="3.png"/>
          <p:cNvPicPr>
            <a:picLocks noChangeAspect="1"/>
          </p:cNvPicPr>
          <p:nvPr userDrawn="1"/>
        </p:nvPicPr>
        <p:blipFill>
          <a:blip r:embed="rId2" cstate="print"/>
          <a:stretch>
            <a:fillRect/>
          </a:stretch>
        </p:blipFill>
        <p:spPr>
          <a:xfrm flipH="1">
            <a:off x="99653" y="2285998"/>
            <a:ext cx="1614827" cy="2207360"/>
          </a:xfrm>
          <a:prstGeom prst="rect">
            <a:avLst/>
          </a:prstGeom>
        </p:spPr>
      </p:pic>
      <p:pic>
        <p:nvPicPr>
          <p:cNvPr id="7" name="Рисунок 6" descr="2901.jpg"/>
          <p:cNvPicPr>
            <a:picLocks noChangeAspect="1"/>
          </p:cNvPicPr>
          <p:nvPr userDrawn="1"/>
        </p:nvPicPr>
        <p:blipFill>
          <a:blip r:embed="rId3">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8" name="Рисунок 7" descr="2901.jpg"/>
          <p:cNvPicPr>
            <a:picLocks noChangeAspect="1"/>
          </p:cNvPicPr>
          <p:nvPr userDrawn="1"/>
        </p:nvPicPr>
        <p:blipFill>
          <a:blip r:embed="rId2">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pic>
        <p:nvPicPr>
          <p:cNvPr id="9" name="Рисунок 8" descr="6.png"/>
          <p:cNvPicPr>
            <a:picLocks noChangeAspect="1"/>
          </p:cNvPicPr>
          <p:nvPr userDrawn="1"/>
        </p:nvPicPr>
        <p:blipFill>
          <a:blip r:embed="rId3" cstate="print"/>
          <a:stretch>
            <a:fillRect/>
          </a:stretch>
        </p:blipFill>
        <p:spPr>
          <a:xfrm flipH="1">
            <a:off x="6072198" y="3214692"/>
            <a:ext cx="1166438" cy="17357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10" name="Рисунок 9" descr="2901.jpg"/>
          <p:cNvPicPr>
            <a:picLocks noChangeAspect="1"/>
          </p:cNvPicPr>
          <p:nvPr userDrawn="1"/>
        </p:nvPicPr>
        <p:blipFill>
          <a:blip r:embed="rId2">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pic>
        <p:nvPicPr>
          <p:cNvPr id="11" name="Рисунок 10" descr="9.png"/>
          <p:cNvPicPr>
            <a:picLocks noChangeAspect="1"/>
          </p:cNvPicPr>
          <p:nvPr userDrawn="1"/>
        </p:nvPicPr>
        <p:blipFill>
          <a:blip r:embed="rId3" cstate="print"/>
          <a:stretch>
            <a:fillRect/>
          </a:stretch>
        </p:blipFill>
        <p:spPr>
          <a:xfrm flipH="1">
            <a:off x="5929322" y="2857502"/>
            <a:ext cx="1670754" cy="20895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Рисунок 5" descr="2901.jpg"/>
          <p:cNvPicPr>
            <a:picLocks noChangeAspect="1"/>
          </p:cNvPicPr>
          <p:nvPr userDrawn="1"/>
        </p:nvPicPr>
        <p:blipFill>
          <a:blip r:embed="rId2">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pic>
        <p:nvPicPr>
          <p:cNvPr id="7" name="Рисунок 6" descr="1.png"/>
          <p:cNvPicPr>
            <a:picLocks noChangeAspect="1"/>
          </p:cNvPicPr>
          <p:nvPr userDrawn="1"/>
        </p:nvPicPr>
        <p:blipFill>
          <a:blip r:embed="rId3" cstate="print"/>
          <a:stretch>
            <a:fillRect/>
          </a:stretch>
        </p:blipFill>
        <p:spPr>
          <a:xfrm rot="387762" flipH="1">
            <a:off x="6505055" y="3370733"/>
            <a:ext cx="1584237" cy="1433952"/>
          </a:xfrm>
          <a:prstGeom prst="rect">
            <a:avLst/>
          </a:prstGeom>
        </p:spPr>
      </p:pic>
      <p:pic>
        <p:nvPicPr>
          <p:cNvPr id="8" name="Рисунок 7" descr="6.png"/>
          <p:cNvPicPr>
            <a:picLocks noChangeAspect="1"/>
          </p:cNvPicPr>
          <p:nvPr userDrawn="1"/>
        </p:nvPicPr>
        <p:blipFill>
          <a:blip r:embed="rId4" cstate="print"/>
          <a:stretch>
            <a:fillRect/>
          </a:stretch>
        </p:blipFill>
        <p:spPr>
          <a:xfrm flipH="1">
            <a:off x="4929190" y="3571882"/>
            <a:ext cx="942459" cy="1402419"/>
          </a:xfrm>
          <a:prstGeom prst="rect">
            <a:avLst/>
          </a:prstGeom>
        </p:spPr>
      </p:pic>
      <p:pic>
        <p:nvPicPr>
          <p:cNvPr id="9" name="Рисунок 8" descr="9.png"/>
          <p:cNvPicPr>
            <a:picLocks noChangeAspect="1"/>
          </p:cNvPicPr>
          <p:nvPr userDrawn="1"/>
        </p:nvPicPr>
        <p:blipFill>
          <a:blip r:embed="rId5" cstate="print"/>
          <a:stretch>
            <a:fillRect/>
          </a:stretch>
        </p:blipFill>
        <p:spPr>
          <a:xfrm>
            <a:off x="2357422" y="3286130"/>
            <a:ext cx="1385159" cy="1732403"/>
          </a:xfrm>
          <a:prstGeom prst="rect">
            <a:avLst/>
          </a:prstGeom>
        </p:spPr>
      </p:pic>
      <p:pic>
        <p:nvPicPr>
          <p:cNvPr id="10" name="Рисунок 9" descr="3.png"/>
          <p:cNvPicPr>
            <a:picLocks noChangeAspect="1"/>
          </p:cNvPicPr>
          <p:nvPr userDrawn="1"/>
        </p:nvPicPr>
        <p:blipFill>
          <a:blip r:embed="rId6" cstate="print"/>
          <a:stretch>
            <a:fillRect/>
          </a:stretch>
        </p:blipFill>
        <p:spPr>
          <a:xfrm flipH="1">
            <a:off x="142844" y="3143254"/>
            <a:ext cx="1411049" cy="19288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Рисунок 4" descr="2901.jpg"/>
          <p:cNvPicPr>
            <a:picLocks noChangeAspect="1"/>
          </p:cNvPicPr>
          <p:nvPr userDrawn="1"/>
        </p:nvPicPr>
        <p:blipFill>
          <a:blip r:embed="rId2">
            <a:lum bright="10000" contrast="20000"/>
          </a:blip>
          <a:srcRect t="8048" b="9882"/>
          <a:stretch>
            <a:fillRect/>
          </a:stretch>
        </p:blipFill>
        <p:spPr>
          <a:xfrm>
            <a:off x="0" y="0"/>
            <a:ext cx="9144000" cy="5143500"/>
          </a:xfrm>
          <a:prstGeom prst="frame">
            <a:avLst>
              <a:gd name="adj1" fmla="val 2691"/>
            </a:avLst>
          </a:prstGeom>
          <a:scene3d>
            <a:camera prst="orthographicFront"/>
            <a:lightRig rig="threePt" dir="t"/>
          </a:scene3d>
          <a:sp3d>
            <a:bevelT w="165100" prst="coolSlant"/>
          </a:sp3d>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9429AAAB-2417-49D1-9D88-6A08A0AF9033}" type="datetimeFigureOut">
              <a:rPr lang="ru-RU" smtClean="0"/>
              <a:t>18.04.2020</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6B8AB752-8280-4272-9336-41B5AFFBC78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9429AAAB-2417-49D1-9D88-6A08A0AF9033}" type="datetimeFigureOut">
              <a:rPr lang="ru-RU" smtClean="0"/>
              <a:t>18.04.2020</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6B8AB752-8280-4272-9336-41B5AFFBC78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AutoShape 2" descr="http://%D0%BA%D0%B0%D1%80%D1%82%D0%B8%D0%BD%D0%BA%D0%B8.cc/img/2/9/0/2901.jpg"/>
          <p:cNvSpPr>
            <a:spLocks noChangeAspect="1" noChangeArrowheads="1"/>
          </p:cNvSpPr>
          <p:nvPr userDrawn="1"/>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D0%BA%D0%B0%D1%80%D1%82%D0%B8%D0%BD%D0%BA%D0%B8.cc/img/2/9/0/2901.jpg"/>
          <p:cNvSpPr>
            <a:spLocks noChangeAspect="1" noChangeArrowheads="1"/>
          </p:cNvSpPr>
          <p:nvPr userDrawn="1"/>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2901.jpg"/>
          <p:cNvPicPr>
            <a:picLocks noChangeAspect="1"/>
          </p:cNvPicPr>
          <p:nvPr userDrawn="1"/>
        </p:nvPicPr>
        <p:blipFill>
          <a:blip r:embed="rId13">
            <a:lum bright="10000" contrast="20000"/>
          </a:blip>
          <a:srcRect t="8048" b="9882"/>
          <a:stretch>
            <a:fillRect/>
          </a:stretch>
        </p:blipFill>
        <p:spPr>
          <a:xfrm>
            <a:off x="0" y="0"/>
            <a:ext cx="9144000" cy="5143500"/>
          </a:xfrm>
          <a:prstGeom prst="rect">
            <a:avLst/>
          </a:prstGeom>
        </p:spPr>
      </p:pic>
      <p:pic>
        <p:nvPicPr>
          <p:cNvPr id="10" name="Рисунок 9" descr="2901.jpg"/>
          <p:cNvPicPr>
            <a:picLocks noChangeAspect="1"/>
          </p:cNvPicPr>
          <p:nvPr userDrawn="1"/>
        </p:nvPicPr>
        <p:blipFill>
          <a:blip r:embed="rId13">
            <a:lum bright="10000" contrast="20000"/>
          </a:blip>
          <a:srcRect t="8048" b="9882"/>
          <a:stretch>
            <a:fillRect/>
          </a:stretch>
        </p:blipFill>
        <p:spPr>
          <a:xfrm>
            <a:off x="0" y="0"/>
            <a:ext cx="9144000" cy="5143500"/>
          </a:xfrm>
          <a:prstGeom prst="frame">
            <a:avLst>
              <a:gd name="adj1" fmla="val 3304"/>
            </a:avLst>
          </a:prstGeom>
          <a:scene3d>
            <a:camera prst="orthographicFront"/>
            <a:lightRig rig="threePt" dir="t"/>
          </a:scene3d>
          <a:sp3d>
            <a:bevelT w="165100" prst="coolSlant"/>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11510"/>
            <a:ext cx="7776864" cy="2616101"/>
          </a:xfrm>
          <a:prstGeom prst="rect">
            <a:avLst/>
          </a:prstGeom>
          <a:noFill/>
        </p:spPr>
        <p:txBody>
          <a:bodyPr wrap="square" rtlCol="0">
            <a:spAutoFit/>
            <a:scene3d>
              <a:camera prst="orthographicFront"/>
              <a:lightRig rig="threePt" dir="t"/>
            </a:scene3d>
            <a:sp3d extrusionH="57150">
              <a:bevelT w="82550" h="38100" prst="coolSlant"/>
            </a:sp3d>
          </a:bodyPr>
          <a:lstStyle/>
          <a:p>
            <a:r>
              <a:rPr lang="ru-RU" sz="3200" i="1" dirty="0" smtClean="0">
                <a:solidFill>
                  <a:srgbClr val="FFC000"/>
                </a:solidFill>
                <a:effectLst>
                  <a:reflection blurRad="6350" stA="60000" endA="900" endPos="58000" dir="5400000" sy="-100000" algn="bl" rotWithShape="0"/>
                </a:effectLst>
                <a:latin typeface="Arial Black" pitchFamily="34" charset="0"/>
              </a:rPr>
              <a:t>      </a:t>
            </a:r>
          </a:p>
          <a:p>
            <a:r>
              <a:rPr lang="ru-RU" sz="3200" i="1" dirty="0">
                <a:solidFill>
                  <a:srgbClr val="FFC000"/>
                </a:solidFill>
                <a:effectLst>
                  <a:reflection blurRad="6350" stA="60000" endA="900" endPos="58000" dir="5400000" sy="-100000" algn="bl" rotWithShape="0"/>
                </a:effectLst>
                <a:latin typeface="Arial Black" pitchFamily="34" charset="0"/>
              </a:rPr>
              <a:t> </a:t>
            </a:r>
            <a:r>
              <a:rPr lang="ru-RU" sz="3200" i="1" dirty="0" smtClean="0">
                <a:solidFill>
                  <a:srgbClr val="FFC000"/>
                </a:solidFill>
                <a:effectLst>
                  <a:reflection blurRad="6350" stA="60000" endA="900" endPos="58000" dir="5400000" sy="-100000" algn="bl" rotWithShape="0"/>
                </a:effectLst>
                <a:latin typeface="Arial Black" pitchFamily="34" charset="0"/>
              </a:rPr>
              <a:t>     </a:t>
            </a:r>
          </a:p>
          <a:p>
            <a:r>
              <a:rPr lang="ru-RU" sz="3200" i="1" dirty="0" smtClean="0">
                <a:solidFill>
                  <a:srgbClr val="FFC000"/>
                </a:solidFill>
                <a:effectLst>
                  <a:reflection blurRad="6350" stA="60000" endA="900" endPos="58000" dir="5400000" sy="-100000" algn="bl" rotWithShape="0"/>
                </a:effectLst>
                <a:latin typeface="Arial Black" pitchFamily="34" charset="0"/>
              </a:rPr>
              <a:t>          «Марафон Здоровья»</a:t>
            </a:r>
          </a:p>
          <a:p>
            <a:r>
              <a:rPr lang="ru-RU" sz="3200" i="1" dirty="0">
                <a:solidFill>
                  <a:srgbClr val="FFC000"/>
                </a:solidFill>
                <a:effectLst>
                  <a:reflection blurRad="6350" stA="60000" endA="900" endPos="58000" dir="5400000" sy="-100000" algn="bl" rotWithShape="0"/>
                </a:effectLst>
                <a:latin typeface="Arial Black" pitchFamily="34" charset="0"/>
              </a:rPr>
              <a:t> </a:t>
            </a:r>
            <a:r>
              <a:rPr lang="ru-RU" sz="3200" i="1" dirty="0" smtClean="0">
                <a:solidFill>
                  <a:srgbClr val="FFC000"/>
                </a:solidFill>
                <a:effectLst>
                  <a:reflection blurRad="6350" stA="60000" endA="900" endPos="58000" dir="5400000" sy="-100000" algn="bl" rotWithShape="0"/>
                </a:effectLst>
                <a:latin typeface="Arial Black" pitchFamily="34" charset="0"/>
              </a:rPr>
              <a:t>            </a:t>
            </a:r>
            <a:r>
              <a:rPr lang="ru-RU" i="1" dirty="0" smtClean="0">
                <a:solidFill>
                  <a:srgbClr val="FFC000"/>
                </a:solidFill>
                <a:effectLst>
                  <a:reflection blurRad="6350" stA="60000" endA="900" endPos="58000" dir="5400000" sy="-100000" algn="bl" rotWithShape="0"/>
                </a:effectLst>
                <a:latin typeface="Arial Black" pitchFamily="34" charset="0"/>
              </a:rPr>
              <a:t>   Соблюдая домашний режим,</a:t>
            </a:r>
          </a:p>
          <a:p>
            <a:r>
              <a:rPr lang="ru-RU" i="1" dirty="0">
                <a:solidFill>
                  <a:srgbClr val="FFC000"/>
                </a:solidFill>
                <a:effectLst>
                  <a:reflection blurRad="6350" stA="60000" endA="900" endPos="58000" dir="5400000" sy="-100000" algn="bl" rotWithShape="0"/>
                </a:effectLst>
                <a:latin typeface="Arial Black" pitchFamily="34" charset="0"/>
              </a:rPr>
              <a:t> </a:t>
            </a:r>
            <a:r>
              <a:rPr lang="ru-RU" i="1" dirty="0" smtClean="0">
                <a:solidFill>
                  <a:srgbClr val="FFC000"/>
                </a:solidFill>
                <a:effectLst>
                  <a:reflection blurRad="6350" stA="60000" endA="900" endPos="58000" dir="5400000" sy="-100000" algn="bl" rotWithShape="0"/>
                </a:effectLst>
                <a:latin typeface="Arial Black" pitchFamily="34" charset="0"/>
              </a:rPr>
              <a:t>                            От болезней  мы убежим.</a:t>
            </a:r>
          </a:p>
          <a:p>
            <a:r>
              <a:rPr lang="ru-RU" i="1" dirty="0" smtClean="0">
                <a:solidFill>
                  <a:srgbClr val="FFC000"/>
                </a:solidFill>
                <a:effectLst>
                  <a:reflection blurRad="6350" stA="60000" endA="900" endPos="58000" dir="5400000" sy="-100000" algn="bl" rotWithShape="0"/>
                </a:effectLst>
                <a:latin typeface="Arial Black" pitchFamily="34" charset="0"/>
              </a:rPr>
              <a:t>                     </a:t>
            </a:r>
            <a:endParaRPr lang="ru-RU" i="1" dirty="0">
              <a:solidFill>
                <a:srgbClr val="FFC000"/>
              </a:solidFill>
              <a:effectLst>
                <a:reflection blurRad="6350" stA="60000" endA="900" endPos="58000" dir="5400000" sy="-100000" algn="bl"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9502"/>
            <a:ext cx="8208912" cy="3585597"/>
          </a:xfrm>
          <a:prstGeom prst="rect">
            <a:avLst/>
          </a:prstGeom>
        </p:spPr>
        <p:txBody>
          <a:bodyPr wrap="square">
            <a:spAutoFit/>
          </a:bodyPr>
          <a:lstStyle/>
          <a:p>
            <a:r>
              <a:rPr lang="ru-RU" sz="1100" b="1" dirty="0" smtClean="0">
                <a:solidFill>
                  <a:schemeClr val="tx2">
                    <a:lumMod val="50000"/>
                  </a:schemeClr>
                </a:solidFill>
                <a:latin typeface="Arial Black" panose="020B0A04020102020204" pitchFamily="34" charset="0"/>
              </a:rPr>
              <a:t>Упражнение </a:t>
            </a:r>
            <a:r>
              <a:rPr lang="ru-RU" sz="1100" b="1" dirty="0">
                <a:solidFill>
                  <a:schemeClr val="tx2">
                    <a:lumMod val="50000"/>
                  </a:schemeClr>
                </a:solidFill>
                <a:latin typeface="Arial Black" panose="020B0A04020102020204" pitchFamily="34" charset="0"/>
              </a:rPr>
              <a:t>№2. «Свеча». </a:t>
            </a:r>
            <a:r>
              <a:rPr lang="ru-RU" sz="1100" dirty="0">
                <a:solidFill>
                  <a:srgbClr val="002060"/>
                </a:solidFill>
                <a:latin typeface="Arial Black" panose="020B0A04020102020204" pitchFamily="34" charset="0"/>
              </a:rPr>
              <a:t/>
            </a:r>
            <a:br>
              <a:rPr lang="ru-RU" sz="1100" dirty="0">
                <a:solidFill>
                  <a:srgbClr val="002060"/>
                </a:solidFill>
                <a:latin typeface="Arial Black" panose="020B0A04020102020204" pitchFamily="34" charset="0"/>
              </a:rPr>
            </a:br>
            <a:r>
              <a:rPr lang="ru-RU" sz="1100" dirty="0">
                <a:solidFill>
                  <a:srgbClr val="002060"/>
                </a:solidFill>
                <a:latin typeface="Arial Black" panose="020B0A04020102020204" pitchFamily="34" charset="0"/>
              </a:rPr>
              <a:t>Тренировка медленного выдоха при дутье на воображаемое или реальное пламя свечи. Внимание на живот. Медленно дуйте на “пламя”. Оно отклоняется, постарайтесь держать пламя во время выдоха в отклоненном положении.</a:t>
            </a:r>
            <a:br>
              <a:rPr lang="ru-RU" sz="1100" dirty="0">
                <a:solidFill>
                  <a:srgbClr val="002060"/>
                </a:solidFill>
                <a:latin typeface="Arial Black" panose="020B0A04020102020204" pitchFamily="34" charset="0"/>
              </a:rPr>
            </a:br>
            <a:r>
              <a:rPr lang="ru-RU" sz="1100" dirty="0">
                <a:solidFill>
                  <a:srgbClr val="002060"/>
                </a:solidFill>
                <a:latin typeface="Arial Black" panose="020B0A04020102020204" pitchFamily="34" charset="0"/>
              </a:rPr>
              <a:t>Вместо свечи можно взять полоску бумаги шириной 2-3 см. и длиной 10 см. Положите левую ладонь между грудной клеткой и животом, в правую возьмите полоску бумаги, используя её как свечу, и дуйте на нее спокойно, медленно и равномерно. Бумажка отклонится, если выдох ровный, то она будет до конца выдоха находиться в отклоненном положении. Обратите внимание на движение диафрагмы - левая ладонь во время выдоха как бы “медленно погружается”. Повторите 2-3 раза</a:t>
            </a:r>
            <a:r>
              <a:rPr lang="ru-RU" sz="1100" dirty="0" smtClean="0">
                <a:solidFill>
                  <a:srgbClr val="002060"/>
                </a:solidFill>
                <a:latin typeface="Arial Black" panose="020B0A04020102020204" pitchFamily="34" charset="0"/>
              </a:rPr>
              <a:t>.</a:t>
            </a:r>
          </a:p>
          <a:p>
            <a:r>
              <a:rPr lang="ru-RU" sz="1100" dirty="0" smtClean="0">
                <a:solidFill>
                  <a:srgbClr val="002060"/>
                </a:solidFill>
                <a:latin typeface="Arial Black" panose="020B0A04020102020204" pitchFamily="34" charset="0"/>
              </a:rPr>
              <a:t> </a:t>
            </a:r>
            <a:r>
              <a:rPr lang="ru-RU" sz="1100" dirty="0">
                <a:solidFill>
                  <a:srgbClr val="002060"/>
                </a:solidFill>
                <a:latin typeface="Arial Black" panose="020B0A04020102020204" pitchFamily="34" charset="0"/>
              </a:rPr>
              <a:t/>
            </a:r>
            <a:br>
              <a:rPr lang="ru-RU" sz="1100" dirty="0">
                <a:solidFill>
                  <a:srgbClr val="002060"/>
                </a:solidFill>
                <a:latin typeface="Arial Black" panose="020B0A04020102020204" pitchFamily="34" charset="0"/>
              </a:rPr>
            </a:br>
            <a:r>
              <a:rPr lang="ru-RU" sz="1100" b="1" dirty="0">
                <a:solidFill>
                  <a:schemeClr val="tx2">
                    <a:lumMod val="50000"/>
                  </a:schemeClr>
                </a:solidFill>
                <a:latin typeface="Arial Black" panose="020B0A04020102020204" pitchFamily="34" charset="0"/>
              </a:rPr>
              <a:t>Упражнение № 3. «Упрямая свеча». </a:t>
            </a:r>
            <a:r>
              <a:rPr lang="ru-RU" sz="1100" dirty="0">
                <a:solidFill>
                  <a:srgbClr val="002060"/>
                </a:solidFill>
                <a:latin typeface="Arial Black" panose="020B0A04020102020204" pitchFamily="34" charset="0"/>
              </a:rPr>
              <a:t/>
            </a:r>
            <a:br>
              <a:rPr lang="ru-RU" sz="1100" dirty="0">
                <a:solidFill>
                  <a:srgbClr val="002060"/>
                </a:solidFill>
                <a:latin typeface="Arial Black" panose="020B0A04020102020204" pitchFamily="34" charset="0"/>
              </a:rPr>
            </a:br>
            <a:r>
              <a:rPr lang="ru-RU" sz="1100" dirty="0">
                <a:solidFill>
                  <a:srgbClr val="002060"/>
                </a:solidFill>
                <a:latin typeface="Arial Black" panose="020B0A04020102020204" pitchFamily="34" charset="0"/>
              </a:rPr>
              <a:t>Тренировка интенсивного сильного выдоха. Представьте себе свечу большого размера, вы понимаете, что её вам трудно будет погасить, а сделать это обязательно надо. Сделайте вдох, задержите на секунду дыхание и дуньте на свечу, пламя отклонилось, но не погасло. Еще сильнее дуньте, еще сильнее. Еще!</a:t>
            </a:r>
            <a:br>
              <a:rPr lang="ru-RU" sz="1100" dirty="0">
                <a:solidFill>
                  <a:srgbClr val="002060"/>
                </a:solidFill>
                <a:latin typeface="Arial Black" panose="020B0A04020102020204" pitchFamily="34" charset="0"/>
              </a:rPr>
            </a:br>
            <a:r>
              <a:rPr lang="ru-RU" sz="1100" dirty="0">
                <a:solidFill>
                  <a:srgbClr val="002060"/>
                </a:solidFill>
                <a:latin typeface="Arial Black" panose="020B0A04020102020204" pitchFamily="34" charset="0"/>
              </a:rPr>
              <a:t>Чувствуете ладонью движения диафрагмы? Чувствуете, как подтянулся низ живота? Это упражнение дает возможность ощутить активные движения диафрагмы и мышц живота. Повторите 2-3 раза.</a:t>
            </a:r>
            <a:br>
              <a:rPr lang="ru-RU" sz="1100" dirty="0">
                <a:solidFill>
                  <a:srgbClr val="002060"/>
                </a:solidFill>
                <a:latin typeface="Arial Black" panose="020B0A04020102020204" pitchFamily="34" charset="0"/>
              </a:rPr>
            </a:br>
            <a:endParaRPr lang="ru-RU"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0387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9502"/>
            <a:ext cx="6534472" cy="1938992"/>
          </a:xfrm>
          <a:prstGeom prst="rect">
            <a:avLst/>
          </a:prstGeom>
        </p:spPr>
        <p:txBody>
          <a:bodyPr wrap="square">
            <a:spAutoFit/>
          </a:bodyPr>
          <a:lstStyle/>
          <a:p>
            <a:pPr algn="just"/>
            <a:r>
              <a:rPr lang="ru-RU" sz="1600" dirty="0" smtClean="0">
                <a:solidFill>
                  <a:srgbClr val="FFC000"/>
                </a:solidFill>
                <a:latin typeface="Arial Black" panose="020B0A04020102020204" pitchFamily="34" charset="0"/>
                <a:ea typeface="Times New Roman" panose="02020603050405020304" pitchFamily="18" charset="0"/>
              </a:rPr>
              <a:t>Да, уважаемые родители марафон – это не просто, а кто сказал, что будет легко? Переходим к не менее важному этапу нашей оздоровительной гонки – правильно , к режиму дня!</a:t>
            </a:r>
          </a:p>
          <a:p>
            <a:pPr algn="just"/>
            <a:r>
              <a:rPr lang="ru-RU" sz="1600" dirty="0" smtClean="0">
                <a:solidFill>
                  <a:srgbClr val="FFC000"/>
                </a:solidFill>
                <a:latin typeface="Arial Black" panose="020B0A04020102020204" pitchFamily="34" charset="0"/>
                <a:ea typeface="Times New Roman" panose="02020603050405020304" pitchFamily="18" charset="0"/>
              </a:rPr>
              <a:t>Крепкими</a:t>
            </a:r>
            <a:r>
              <a:rPr lang="ru-RU" sz="1600" dirty="0">
                <a:solidFill>
                  <a:srgbClr val="FFC000"/>
                </a:solidFill>
                <a:latin typeface="Arial Black" panose="020B0A04020102020204" pitchFamily="34" charset="0"/>
                <a:ea typeface="Times New Roman" panose="02020603050405020304" pitchFamily="18" charset="0"/>
              </a:rPr>
              <a:t>, здоровыми вырасти хотим, для этого нам нужно </a:t>
            </a:r>
            <a:r>
              <a:rPr lang="ru-RU" sz="1600" dirty="0" smtClean="0">
                <a:solidFill>
                  <a:srgbClr val="FFC000"/>
                </a:solidFill>
                <a:latin typeface="Arial Black" panose="020B0A04020102020204" pitchFamily="34" charset="0"/>
                <a:ea typeface="Times New Roman" panose="02020603050405020304" pitchFamily="18" charset="0"/>
              </a:rPr>
              <a:t>соблюдать </a:t>
            </a:r>
            <a:r>
              <a:rPr lang="ru-RU" sz="1600" i="1" dirty="0" smtClean="0">
                <a:solidFill>
                  <a:srgbClr val="FFC000"/>
                </a:solidFill>
                <a:latin typeface="Arial Black" panose="020B0A04020102020204" pitchFamily="34" charset="0"/>
                <a:ea typeface="Times New Roman" panose="02020603050405020304" pitchFamily="18" charset="0"/>
              </a:rPr>
              <a:t>режим.</a:t>
            </a:r>
          </a:p>
          <a:p>
            <a:pPr algn="just"/>
            <a:endParaRPr lang="ru-RU" sz="2400" dirty="0">
              <a:solidFill>
                <a:srgbClr val="FFC000"/>
              </a:solidFill>
              <a:effectLst/>
              <a:latin typeface="Arial Black" panose="020B0A04020102020204" pitchFamily="34" charset="0"/>
              <a:ea typeface="Times New Roman" panose="02020603050405020304" pitchFamily="18" charset="0"/>
            </a:endParaRPr>
          </a:p>
        </p:txBody>
      </p:sp>
      <p:sp>
        <p:nvSpPr>
          <p:cNvPr id="3" name="Прямоугольник 2"/>
          <p:cNvSpPr/>
          <p:nvPr/>
        </p:nvSpPr>
        <p:spPr>
          <a:xfrm>
            <a:off x="323528" y="1923678"/>
            <a:ext cx="7920880" cy="2246769"/>
          </a:xfrm>
          <a:prstGeom prst="rect">
            <a:avLst/>
          </a:prstGeom>
        </p:spPr>
        <p:txBody>
          <a:bodyPr wrap="square">
            <a:spAutoFit/>
          </a:bodyPr>
          <a:lstStyle/>
          <a:p>
            <a:r>
              <a:rPr lang="ru-RU" sz="1400" dirty="0">
                <a:solidFill>
                  <a:srgbClr val="444444"/>
                </a:solidFill>
                <a:latin typeface="Arial Black" panose="020B0A04020102020204" pitchFamily="34" charset="0"/>
              </a:rPr>
              <a:t>Уважаемые родители, помните, что правильное физическое воспитание в сочетании с отвечающим гигиеническим требованиям режимом дня, достаточной продолжительностью сна и разумным питанием является  залогом нормального роста и развития ребенка. У детей, воспитывающихся в детском саду, день подчинен строгому распорядку с предусмотренными прогулками и подвижными играми на свежем воздухе, занятиями </a:t>
            </a:r>
            <a:r>
              <a:rPr lang="ru-RU" sz="1400" dirty="0" smtClean="0">
                <a:solidFill>
                  <a:srgbClr val="444444"/>
                </a:solidFill>
                <a:latin typeface="Arial Black" panose="020B0A04020102020204" pitchFamily="34" charset="0"/>
              </a:rPr>
              <a:t>гимнастикой </a:t>
            </a:r>
            <a:r>
              <a:rPr lang="ru-RU" sz="1400" dirty="0">
                <a:solidFill>
                  <a:srgbClr val="444444"/>
                </a:solidFill>
                <a:latin typeface="Arial Black" panose="020B0A04020102020204" pitchFamily="34" charset="0"/>
              </a:rPr>
              <a:t>и т. д</a:t>
            </a:r>
            <a:r>
              <a:rPr lang="ru-RU" sz="1400" dirty="0" smtClean="0">
                <a:solidFill>
                  <a:srgbClr val="444444"/>
                </a:solidFill>
                <a:latin typeface="Arial Black" panose="020B0A04020102020204" pitchFamily="34" charset="0"/>
              </a:rPr>
              <a:t>.</a:t>
            </a:r>
          </a:p>
          <a:p>
            <a:r>
              <a:rPr lang="ru-RU" sz="1400" dirty="0" smtClean="0">
                <a:solidFill>
                  <a:srgbClr val="444444"/>
                </a:solidFill>
                <a:latin typeface="Arial Black" panose="020B0A04020102020204" pitchFamily="34" charset="0"/>
              </a:rPr>
              <a:t> </a:t>
            </a:r>
            <a:r>
              <a:rPr lang="ru-RU" sz="1400" dirty="0">
                <a:solidFill>
                  <a:srgbClr val="444444"/>
                </a:solidFill>
                <a:latin typeface="Arial Black" panose="020B0A04020102020204" pitchFamily="34" charset="0"/>
              </a:rPr>
              <a:t>Вам, </a:t>
            </a:r>
            <a:r>
              <a:rPr lang="ru-RU" sz="1400" dirty="0" smtClean="0">
                <a:solidFill>
                  <a:srgbClr val="444444"/>
                </a:solidFill>
                <a:latin typeface="Arial Black" panose="020B0A04020102020204" pitchFamily="34" charset="0"/>
              </a:rPr>
              <a:t>родителям, сейчас </a:t>
            </a:r>
            <a:r>
              <a:rPr lang="ru-RU" sz="1400" dirty="0">
                <a:solidFill>
                  <a:srgbClr val="444444"/>
                </a:solidFill>
                <a:latin typeface="Arial Black" panose="020B0A04020102020204" pitchFamily="34" charset="0"/>
              </a:rPr>
              <a:t>остается следить лишь за тем, чтобы дома, в дни самоизоляции, режим не отличался от установленного в детском саду и ставшего для ребенка </a:t>
            </a:r>
            <a:r>
              <a:rPr lang="ru-RU" sz="1400" dirty="0" smtClean="0">
                <a:solidFill>
                  <a:srgbClr val="444444"/>
                </a:solidFill>
                <a:latin typeface="Arial Black" panose="020B0A04020102020204" pitchFamily="34" charset="0"/>
              </a:rPr>
              <a:t>привычным, </a:t>
            </a:r>
            <a:r>
              <a:rPr lang="ru-RU" sz="1400" dirty="0">
                <a:solidFill>
                  <a:srgbClr val="444444"/>
                </a:solidFill>
                <a:latin typeface="Arial Black" panose="020B0A04020102020204" pitchFamily="34" charset="0"/>
              </a:rPr>
              <a:t>исключением являются лишь прогулки.</a:t>
            </a:r>
            <a:endParaRPr lang="ru-RU" sz="1400" dirty="0">
              <a:latin typeface="Arial Black" panose="020B0A04020102020204" pitchFamily="34" charset="0"/>
            </a:endParaRPr>
          </a:p>
        </p:txBody>
      </p:sp>
    </p:spTree>
    <p:extLst>
      <p:ext uri="{BB962C8B-B14F-4D97-AF65-F5344CB8AC3E}">
        <p14:creationId xmlns:p14="http://schemas.microsoft.com/office/powerpoint/2010/main" val="254149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7494"/>
            <a:ext cx="8568952" cy="1661993"/>
          </a:xfrm>
          <a:prstGeom prst="rect">
            <a:avLst/>
          </a:prstGeom>
        </p:spPr>
        <p:txBody>
          <a:bodyPr wrap="square">
            <a:spAutoFit/>
          </a:bodyPr>
          <a:lstStyle/>
          <a:p>
            <a:r>
              <a:rPr lang="ru-RU" sz="1400" dirty="0">
                <a:solidFill>
                  <a:srgbClr val="444444"/>
                </a:solidFill>
                <a:latin typeface="Arial Black" panose="020B0A04020102020204" pitchFamily="34" charset="0"/>
              </a:rPr>
              <a:t>Так или иначе, график дня ребенка делится на две части: «до обеда» и «после обеда». В дообеденное время ребенку полезно поиграть в активные развивающие игры, а после обеда мы рекомендуем вам почитать книги, посмотреть мультфильмы или детские передачи.  Вечернее время лучше всего отвести для общения ребёнка  с родителями: в этом возрасте  потребность ребёнка в общении с мамой и папой очень велика</a:t>
            </a:r>
            <a:r>
              <a:rPr lang="ru-RU" sz="1400" dirty="0" smtClean="0">
                <a:solidFill>
                  <a:srgbClr val="444444"/>
                </a:solidFill>
                <a:latin typeface="Arial Black" panose="020B0A04020102020204" pitchFamily="34" charset="0"/>
              </a:rPr>
              <a:t>.</a:t>
            </a:r>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100839565"/>
              </p:ext>
            </p:extLst>
          </p:nvPr>
        </p:nvGraphicFramePr>
        <p:xfrm>
          <a:off x="827585" y="1707651"/>
          <a:ext cx="7128792" cy="3098663"/>
        </p:xfrm>
        <a:graphic>
          <a:graphicData uri="http://schemas.openxmlformats.org/drawingml/2006/table">
            <a:tbl>
              <a:tblPr/>
              <a:tblGrid>
                <a:gridCol w="291821">
                  <a:extLst>
                    <a:ext uri="{9D8B030D-6E8A-4147-A177-3AD203B41FA5}">
                      <a16:colId xmlns:a16="http://schemas.microsoft.com/office/drawing/2014/main" val="2779362383"/>
                    </a:ext>
                  </a:extLst>
                </a:gridCol>
                <a:gridCol w="5575882">
                  <a:extLst>
                    <a:ext uri="{9D8B030D-6E8A-4147-A177-3AD203B41FA5}">
                      <a16:colId xmlns:a16="http://schemas.microsoft.com/office/drawing/2014/main" val="3465765593"/>
                    </a:ext>
                  </a:extLst>
                </a:gridCol>
                <a:gridCol w="1261089">
                  <a:extLst>
                    <a:ext uri="{9D8B030D-6E8A-4147-A177-3AD203B41FA5}">
                      <a16:colId xmlns:a16="http://schemas.microsoft.com/office/drawing/2014/main" val="1370269704"/>
                    </a:ext>
                  </a:extLst>
                </a:gridCol>
              </a:tblGrid>
              <a:tr h="249942">
                <a:tc>
                  <a:txBody>
                    <a:bodyPr/>
                    <a:lstStyle/>
                    <a:p>
                      <a:r>
                        <a:rPr lang="ru-RU" sz="1100" dirty="0">
                          <a:solidFill>
                            <a:srgbClr val="002060"/>
                          </a:solidFill>
                          <a:effectLst/>
                          <a:latin typeface="Arial Black" panose="020B0A04020102020204" pitchFamily="34" charset="0"/>
                        </a:rPr>
                        <a:t>1.</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Пробуждение, утренняя зарядка, водные процедуры,    умывание </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7.00-8.00</a:t>
                      </a:r>
                    </a:p>
                  </a:txBody>
                  <a:tcPr marL="13326" marR="13326" marT="13326" marB="13326" anchor="ctr">
                    <a:lnL>
                      <a:noFill/>
                    </a:lnL>
                    <a:lnR>
                      <a:noFill/>
                    </a:lnR>
                    <a:lnT>
                      <a:noFill/>
                    </a:lnT>
                    <a:lnB>
                      <a:noFill/>
                    </a:lnB>
                  </a:tcPr>
                </a:tc>
                <a:extLst>
                  <a:ext uri="{0D108BD9-81ED-4DB2-BD59-A6C34878D82A}">
                    <a16:rowId xmlns:a16="http://schemas.microsoft.com/office/drawing/2014/main" val="3969787116"/>
                  </a:ext>
                </a:extLst>
              </a:tr>
              <a:tr h="219835">
                <a:tc>
                  <a:txBody>
                    <a:bodyPr/>
                    <a:lstStyle/>
                    <a:p>
                      <a:r>
                        <a:rPr lang="ru-RU" sz="1100">
                          <a:solidFill>
                            <a:srgbClr val="002060"/>
                          </a:solidFill>
                          <a:effectLst/>
                          <a:latin typeface="Arial Black" panose="020B0A04020102020204" pitchFamily="34" charset="0"/>
                        </a:rPr>
                        <a:t>2.</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Завтрак </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8.00-9.10</a:t>
                      </a:r>
                    </a:p>
                  </a:txBody>
                  <a:tcPr marL="13326" marR="13326" marT="13326" marB="13326" anchor="ctr">
                    <a:lnL>
                      <a:noFill/>
                    </a:lnL>
                    <a:lnR>
                      <a:noFill/>
                    </a:lnR>
                    <a:lnT>
                      <a:noFill/>
                    </a:lnT>
                    <a:lnB>
                      <a:noFill/>
                    </a:lnB>
                  </a:tcPr>
                </a:tc>
                <a:extLst>
                  <a:ext uri="{0D108BD9-81ED-4DB2-BD59-A6C34878D82A}">
                    <a16:rowId xmlns:a16="http://schemas.microsoft.com/office/drawing/2014/main" val="926930957"/>
                  </a:ext>
                </a:extLst>
              </a:tr>
              <a:tr h="219835">
                <a:tc>
                  <a:txBody>
                    <a:bodyPr/>
                    <a:lstStyle/>
                    <a:p>
                      <a:r>
                        <a:rPr lang="ru-RU" sz="1100">
                          <a:solidFill>
                            <a:srgbClr val="002060"/>
                          </a:solidFill>
                          <a:effectLst/>
                          <a:latin typeface="Arial Black" panose="020B0A04020102020204" pitchFamily="34" charset="0"/>
                        </a:rPr>
                        <a:t>3.</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Игры и занятия дома</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9.10 -10.00</a:t>
                      </a:r>
                    </a:p>
                  </a:txBody>
                  <a:tcPr marL="13326" marR="13326" marT="13326" marB="13326" anchor="ctr">
                    <a:lnL>
                      <a:noFill/>
                    </a:lnL>
                    <a:lnR>
                      <a:noFill/>
                    </a:lnR>
                    <a:lnT>
                      <a:noFill/>
                    </a:lnT>
                    <a:lnB>
                      <a:noFill/>
                    </a:lnB>
                  </a:tcPr>
                </a:tc>
                <a:extLst>
                  <a:ext uri="{0D108BD9-81ED-4DB2-BD59-A6C34878D82A}">
                    <a16:rowId xmlns:a16="http://schemas.microsoft.com/office/drawing/2014/main" val="4107353410"/>
                  </a:ext>
                </a:extLst>
              </a:tr>
              <a:tr h="249942">
                <a:tc>
                  <a:txBody>
                    <a:bodyPr/>
                    <a:lstStyle/>
                    <a:p>
                      <a:r>
                        <a:rPr lang="ru-RU" sz="1100">
                          <a:solidFill>
                            <a:srgbClr val="002060"/>
                          </a:solidFill>
                          <a:effectLst/>
                          <a:latin typeface="Arial Black" panose="020B0A04020102020204" pitchFamily="34" charset="0"/>
                        </a:rPr>
                        <a:t>4.</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Подвижные игры (при открытых фрамуге, окне или на веранде)</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10.00-12.30</a:t>
                      </a:r>
                    </a:p>
                  </a:txBody>
                  <a:tcPr marL="13326" marR="13326" marT="13326" marB="13326" anchor="ctr">
                    <a:lnL>
                      <a:noFill/>
                    </a:lnL>
                    <a:lnR>
                      <a:noFill/>
                    </a:lnR>
                    <a:lnT>
                      <a:noFill/>
                    </a:lnT>
                    <a:lnB>
                      <a:noFill/>
                    </a:lnB>
                  </a:tcPr>
                </a:tc>
                <a:extLst>
                  <a:ext uri="{0D108BD9-81ED-4DB2-BD59-A6C34878D82A}">
                    <a16:rowId xmlns:a16="http://schemas.microsoft.com/office/drawing/2014/main" val="3943563889"/>
                  </a:ext>
                </a:extLst>
              </a:tr>
              <a:tr h="249942">
                <a:tc>
                  <a:txBody>
                    <a:bodyPr/>
                    <a:lstStyle/>
                    <a:p>
                      <a:r>
                        <a:rPr lang="ru-RU" sz="1100">
                          <a:solidFill>
                            <a:srgbClr val="002060"/>
                          </a:solidFill>
                          <a:effectLst/>
                          <a:latin typeface="Arial Black" panose="020B0A04020102020204" pitchFamily="34" charset="0"/>
                        </a:rPr>
                        <a:t>5.</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Обед</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12.30-13.20</a:t>
                      </a:r>
                    </a:p>
                  </a:txBody>
                  <a:tcPr marL="13326" marR="13326" marT="13326" marB="13326" anchor="ctr">
                    <a:lnL>
                      <a:noFill/>
                    </a:lnL>
                    <a:lnR>
                      <a:noFill/>
                    </a:lnR>
                    <a:lnT>
                      <a:noFill/>
                    </a:lnT>
                    <a:lnB>
                      <a:noFill/>
                    </a:lnB>
                  </a:tcPr>
                </a:tc>
                <a:extLst>
                  <a:ext uri="{0D108BD9-81ED-4DB2-BD59-A6C34878D82A}">
                    <a16:rowId xmlns:a16="http://schemas.microsoft.com/office/drawing/2014/main" val="221822867"/>
                  </a:ext>
                </a:extLst>
              </a:tr>
              <a:tr h="249942">
                <a:tc>
                  <a:txBody>
                    <a:bodyPr/>
                    <a:lstStyle/>
                    <a:p>
                      <a:r>
                        <a:rPr lang="ru-RU" sz="1100">
                          <a:solidFill>
                            <a:srgbClr val="002060"/>
                          </a:solidFill>
                          <a:effectLst/>
                          <a:latin typeface="Arial Black" panose="020B0A04020102020204" pitchFamily="34" charset="0"/>
                        </a:rPr>
                        <a:t>6.</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Дневной сон (при открытых фрамуге, окне или на веранде)</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13.20-15.30</a:t>
                      </a:r>
                    </a:p>
                  </a:txBody>
                  <a:tcPr marL="13326" marR="13326" marT="13326" marB="13326" anchor="ctr">
                    <a:lnL>
                      <a:noFill/>
                    </a:lnL>
                    <a:lnR>
                      <a:noFill/>
                    </a:lnR>
                    <a:lnT>
                      <a:noFill/>
                    </a:lnT>
                    <a:lnB>
                      <a:noFill/>
                    </a:lnB>
                  </a:tcPr>
                </a:tc>
                <a:extLst>
                  <a:ext uri="{0D108BD9-81ED-4DB2-BD59-A6C34878D82A}">
                    <a16:rowId xmlns:a16="http://schemas.microsoft.com/office/drawing/2014/main" val="1944805928"/>
                  </a:ext>
                </a:extLst>
              </a:tr>
              <a:tr h="249942">
                <a:tc>
                  <a:txBody>
                    <a:bodyPr/>
                    <a:lstStyle/>
                    <a:p>
                      <a:r>
                        <a:rPr lang="ru-RU" sz="1100">
                          <a:solidFill>
                            <a:srgbClr val="002060"/>
                          </a:solidFill>
                          <a:effectLst/>
                          <a:latin typeface="Arial Black" panose="020B0A04020102020204" pitchFamily="34" charset="0"/>
                        </a:rPr>
                        <a:t>7.</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Свободное время для спокойных игр и приготовления к полднику </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15.30 -16.00</a:t>
                      </a:r>
                    </a:p>
                  </a:txBody>
                  <a:tcPr marL="13326" marR="13326" marT="13326" marB="13326" anchor="ctr">
                    <a:lnL>
                      <a:noFill/>
                    </a:lnL>
                    <a:lnR>
                      <a:noFill/>
                    </a:lnR>
                    <a:lnT>
                      <a:noFill/>
                    </a:lnT>
                    <a:lnB>
                      <a:noFill/>
                    </a:lnB>
                  </a:tcPr>
                </a:tc>
                <a:extLst>
                  <a:ext uri="{0D108BD9-81ED-4DB2-BD59-A6C34878D82A}">
                    <a16:rowId xmlns:a16="http://schemas.microsoft.com/office/drawing/2014/main" val="2714779388"/>
                  </a:ext>
                </a:extLst>
              </a:tr>
              <a:tr h="249942">
                <a:tc>
                  <a:txBody>
                    <a:bodyPr/>
                    <a:lstStyle/>
                    <a:p>
                      <a:r>
                        <a:rPr lang="ru-RU" sz="1100">
                          <a:solidFill>
                            <a:srgbClr val="002060"/>
                          </a:solidFill>
                          <a:effectLst/>
                          <a:latin typeface="Arial Black" panose="020B0A04020102020204" pitchFamily="34" charset="0"/>
                        </a:rPr>
                        <a:t>8.</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Полдник</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16.00-16.30</a:t>
                      </a:r>
                    </a:p>
                  </a:txBody>
                  <a:tcPr marL="13326" marR="13326" marT="13326" marB="13326" anchor="ctr">
                    <a:lnL>
                      <a:noFill/>
                    </a:lnL>
                    <a:lnR>
                      <a:noFill/>
                    </a:lnR>
                    <a:lnT>
                      <a:noFill/>
                    </a:lnT>
                    <a:lnB>
                      <a:noFill/>
                    </a:lnB>
                  </a:tcPr>
                </a:tc>
                <a:extLst>
                  <a:ext uri="{0D108BD9-81ED-4DB2-BD59-A6C34878D82A}">
                    <a16:rowId xmlns:a16="http://schemas.microsoft.com/office/drawing/2014/main" val="66985760"/>
                  </a:ext>
                </a:extLst>
              </a:tr>
              <a:tr h="249942">
                <a:tc>
                  <a:txBody>
                    <a:bodyPr/>
                    <a:lstStyle/>
                    <a:p>
                      <a:r>
                        <a:rPr lang="ru-RU" sz="1100">
                          <a:solidFill>
                            <a:srgbClr val="002060"/>
                          </a:solidFill>
                          <a:effectLst/>
                          <a:latin typeface="Arial Black" panose="020B0A04020102020204" pitchFamily="34" charset="0"/>
                        </a:rPr>
                        <a:t>9.</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Подвижные игры (при открытых фрамуге, окне или на веранде)</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16.30-18.30</a:t>
                      </a:r>
                    </a:p>
                  </a:txBody>
                  <a:tcPr marL="13326" marR="13326" marT="13326" marB="13326" anchor="ctr">
                    <a:lnL>
                      <a:noFill/>
                    </a:lnL>
                    <a:lnR>
                      <a:noFill/>
                    </a:lnR>
                    <a:lnT>
                      <a:noFill/>
                    </a:lnT>
                    <a:lnB>
                      <a:noFill/>
                    </a:lnB>
                  </a:tcPr>
                </a:tc>
                <a:extLst>
                  <a:ext uri="{0D108BD9-81ED-4DB2-BD59-A6C34878D82A}">
                    <a16:rowId xmlns:a16="http://schemas.microsoft.com/office/drawing/2014/main" val="3312372298"/>
                  </a:ext>
                </a:extLst>
              </a:tr>
              <a:tr h="249942">
                <a:tc>
                  <a:txBody>
                    <a:bodyPr/>
                    <a:lstStyle/>
                    <a:p>
                      <a:r>
                        <a:rPr lang="ru-RU" sz="1100">
                          <a:solidFill>
                            <a:srgbClr val="002060"/>
                          </a:solidFill>
                          <a:effectLst/>
                          <a:latin typeface="Arial Black" panose="020B0A04020102020204" pitchFamily="34" charset="0"/>
                        </a:rPr>
                        <a:t>10.</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Ужин</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18.30-19.00</a:t>
                      </a:r>
                    </a:p>
                  </a:txBody>
                  <a:tcPr marL="13326" marR="13326" marT="13326" marB="13326" anchor="ctr">
                    <a:lnL>
                      <a:noFill/>
                    </a:lnL>
                    <a:lnR>
                      <a:noFill/>
                    </a:lnR>
                    <a:lnT>
                      <a:noFill/>
                    </a:lnT>
                    <a:lnB>
                      <a:noFill/>
                    </a:lnB>
                  </a:tcPr>
                </a:tc>
                <a:extLst>
                  <a:ext uri="{0D108BD9-81ED-4DB2-BD59-A6C34878D82A}">
                    <a16:rowId xmlns:a16="http://schemas.microsoft.com/office/drawing/2014/main" val="3941840189"/>
                  </a:ext>
                </a:extLst>
              </a:tr>
              <a:tr h="249942">
                <a:tc>
                  <a:txBody>
                    <a:bodyPr/>
                    <a:lstStyle/>
                    <a:p>
                      <a:r>
                        <a:rPr lang="ru-RU" sz="1100">
                          <a:solidFill>
                            <a:srgbClr val="002060"/>
                          </a:solidFill>
                          <a:effectLst/>
                          <a:latin typeface="Arial Black" panose="020B0A04020102020204" pitchFamily="34" charset="0"/>
                        </a:rPr>
                        <a:t>11.</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Свободное время, спокойные игры</a:t>
                      </a:r>
                    </a:p>
                  </a:txBody>
                  <a:tcPr marL="13326" marR="13326" marT="13326" marB="13326" anchor="ctr">
                    <a:lnL>
                      <a:noFill/>
                    </a:lnL>
                    <a:lnR>
                      <a:noFill/>
                    </a:lnR>
                    <a:lnT>
                      <a:noFill/>
                    </a:lnT>
                    <a:lnB>
                      <a:noFill/>
                    </a:lnB>
                  </a:tcPr>
                </a:tc>
                <a:tc>
                  <a:txBody>
                    <a:bodyPr/>
                    <a:lstStyle/>
                    <a:p>
                      <a:r>
                        <a:rPr lang="ru-RU" sz="1100" dirty="0">
                          <a:solidFill>
                            <a:srgbClr val="002060"/>
                          </a:solidFill>
                          <a:effectLst/>
                          <a:latin typeface="Arial Black" panose="020B0A04020102020204" pitchFamily="34" charset="0"/>
                        </a:rPr>
                        <a:t>19.00 -21.00</a:t>
                      </a:r>
                    </a:p>
                  </a:txBody>
                  <a:tcPr marL="13326" marR="13326" marT="13326" marB="13326" anchor="ctr">
                    <a:lnL>
                      <a:noFill/>
                    </a:lnL>
                    <a:lnR>
                      <a:noFill/>
                    </a:lnR>
                    <a:lnT>
                      <a:noFill/>
                    </a:lnT>
                    <a:lnB>
                      <a:noFill/>
                    </a:lnB>
                  </a:tcPr>
                </a:tc>
                <a:extLst>
                  <a:ext uri="{0D108BD9-81ED-4DB2-BD59-A6C34878D82A}">
                    <a16:rowId xmlns:a16="http://schemas.microsoft.com/office/drawing/2014/main" val="1986088175"/>
                  </a:ext>
                </a:extLst>
              </a:tr>
              <a:tr h="409515">
                <a:tc>
                  <a:txBody>
                    <a:bodyPr/>
                    <a:lstStyle/>
                    <a:p>
                      <a:r>
                        <a:rPr lang="ru-RU" sz="1100">
                          <a:solidFill>
                            <a:srgbClr val="002060"/>
                          </a:solidFill>
                          <a:effectLst/>
                          <a:latin typeface="Arial Black" panose="020B0A04020102020204" pitchFamily="34" charset="0"/>
                        </a:rPr>
                        <a:t>12 .</a:t>
                      </a:r>
                    </a:p>
                  </a:txBody>
                  <a:tcPr marL="13326" marR="13326" marT="13326" marB="13326" anchor="ctr">
                    <a:lnL>
                      <a:noFill/>
                    </a:lnL>
                    <a:lnR>
                      <a:noFill/>
                    </a:lnR>
                    <a:lnT>
                      <a:noFill/>
                    </a:lnT>
                    <a:lnB>
                      <a:noFill/>
                    </a:lnB>
                  </a:tcPr>
                </a:tc>
                <a:tc>
                  <a:txBody>
                    <a:bodyPr/>
                    <a:lstStyle/>
                    <a:p>
                      <a:r>
                        <a:rPr lang="ru-RU" sz="1100">
                          <a:solidFill>
                            <a:srgbClr val="002060"/>
                          </a:solidFill>
                          <a:effectLst/>
                          <a:latin typeface="Arial Black" panose="020B0A04020102020204" pitchFamily="34" charset="0"/>
                        </a:rPr>
                        <a:t>Ночной сон</a:t>
                      </a:r>
                    </a:p>
                  </a:txBody>
                  <a:tcPr marL="13326" marR="13326" marT="13326" marB="13326" anchor="ctr">
                    <a:lnL>
                      <a:noFill/>
                    </a:lnL>
                    <a:lnR>
                      <a:noFill/>
                    </a:lnR>
                    <a:lnT>
                      <a:noFill/>
                    </a:lnT>
                    <a:lnB>
                      <a:noFill/>
                    </a:lnB>
                  </a:tcPr>
                </a:tc>
                <a:tc>
                  <a:txBody>
                    <a:bodyPr/>
                    <a:lstStyle/>
                    <a:p>
                      <a:endParaRPr lang="ru-RU" sz="1100" dirty="0">
                        <a:solidFill>
                          <a:srgbClr val="002060"/>
                        </a:solidFill>
                        <a:latin typeface="Arial Black" panose="020B0A04020102020204" pitchFamily="34" charset="0"/>
                      </a:endParaRPr>
                    </a:p>
                  </a:txBody>
                  <a:tcPr marL="42645" marR="42645" marT="21322" marB="21322">
                    <a:lnL>
                      <a:noFill/>
                    </a:lnL>
                    <a:lnT>
                      <a:noFill/>
                    </a:lnT>
                  </a:tcPr>
                </a:tc>
                <a:extLst>
                  <a:ext uri="{0D108BD9-81ED-4DB2-BD59-A6C34878D82A}">
                    <a16:rowId xmlns:a16="http://schemas.microsoft.com/office/drawing/2014/main" val="3172401996"/>
                  </a:ext>
                </a:extLst>
              </a:tr>
            </a:tbl>
          </a:graphicData>
        </a:graphic>
      </p:graphicFrame>
    </p:spTree>
    <p:extLst>
      <p:ext uri="{BB962C8B-B14F-4D97-AF65-F5344CB8AC3E}">
        <p14:creationId xmlns:p14="http://schemas.microsoft.com/office/powerpoint/2010/main" val="462819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411510"/>
            <a:ext cx="6624736" cy="1200329"/>
          </a:xfrm>
          <a:prstGeom prst="rect">
            <a:avLst/>
          </a:prstGeom>
        </p:spPr>
        <p:txBody>
          <a:bodyPr wrap="square">
            <a:spAutoFit/>
          </a:bodyPr>
          <a:lstStyle/>
          <a:p>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А теперь самый ответственный этап марафона для маленьких спортсменов.</a:t>
            </a:r>
          </a:p>
          <a:p>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Хочешь </a:t>
            </a:r>
            <a:r>
              <a:rPr lang="ru-RU" dirty="0">
                <a:solidFill>
                  <a:srgbClr val="FFC000"/>
                </a:solidFill>
                <a:latin typeface="Arial Black" panose="020B0A04020102020204" pitchFamily="34" charset="0"/>
                <a:ea typeface="Calibri" panose="020F0502020204030204" pitchFamily="34" charset="0"/>
                <a:cs typeface="Times New Roman" panose="02020603050405020304" pitchFamily="18" charset="0"/>
              </a:rPr>
              <a:t>ты побить рекорд, так тебе </a:t>
            </a:r>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поможет </a:t>
            </a:r>
            <a:r>
              <a:rPr lang="ru-RU" i="1"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спорт.</a:t>
            </a:r>
            <a:endParaRPr lang="ru-RU" dirty="0">
              <a:solidFill>
                <a:srgbClr val="FFC000"/>
              </a:solidFill>
              <a:latin typeface="Arial Black" panose="020B0A04020102020204" pitchFamily="34" charset="0"/>
            </a:endParaRPr>
          </a:p>
        </p:txBody>
      </p:sp>
      <p:sp>
        <p:nvSpPr>
          <p:cNvPr id="3" name="Прямоугольник 2"/>
          <p:cNvSpPr/>
          <p:nvPr/>
        </p:nvSpPr>
        <p:spPr>
          <a:xfrm>
            <a:off x="1187624" y="1707655"/>
            <a:ext cx="6624736" cy="2092882"/>
          </a:xfrm>
          <a:prstGeom prst="rect">
            <a:avLst/>
          </a:prstGeom>
        </p:spPr>
        <p:txBody>
          <a:bodyPr wrap="square">
            <a:spAutoFit/>
          </a:bodyPr>
          <a:lstStyle/>
          <a:p>
            <a:pPr fontAlgn="base"/>
            <a:r>
              <a:rPr lang="ru-RU" dirty="0" smtClean="0">
                <a:solidFill>
                  <a:srgbClr val="333333"/>
                </a:solidFill>
                <a:latin typeface="inherit"/>
              </a:rPr>
              <a:t>                                        </a:t>
            </a:r>
            <a:r>
              <a:rPr lang="ru-RU" sz="1600" dirty="0" smtClean="0">
                <a:solidFill>
                  <a:schemeClr val="accent4">
                    <a:lumMod val="50000"/>
                  </a:schemeClr>
                </a:solidFill>
                <a:latin typeface="Arial Black" panose="020B0A04020102020204" pitchFamily="34" charset="0"/>
              </a:rPr>
              <a:t>Теннис.</a:t>
            </a:r>
          </a:p>
          <a:p>
            <a:pPr fontAlgn="base"/>
            <a:r>
              <a:rPr lang="ru-RU" sz="1600" dirty="0" smtClean="0">
                <a:solidFill>
                  <a:schemeClr val="accent5">
                    <a:lumMod val="50000"/>
                  </a:schemeClr>
                </a:solidFill>
                <a:latin typeface="Arial Black" panose="020B0A04020102020204" pitchFamily="34" charset="0"/>
              </a:rPr>
              <a:t>Ракетка </a:t>
            </a:r>
            <a:r>
              <a:rPr lang="ru-RU" sz="1600" dirty="0">
                <a:solidFill>
                  <a:schemeClr val="accent5">
                    <a:lumMod val="50000"/>
                  </a:schemeClr>
                </a:solidFill>
                <a:latin typeface="Arial Black" panose="020B0A04020102020204" pitchFamily="34" charset="0"/>
              </a:rPr>
              <a:t>и шарик для тенниса. Подвесить шарик в дверной проем и дать ребенку ракетку, чтобы он учился отбивать.</a:t>
            </a:r>
          </a:p>
          <a:p>
            <a:pPr fontAlgn="base"/>
            <a:r>
              <a:rPr lang="ru-RU" sz="1600" dirty="0" smtClean="0">
                <a:solidFill>
                  <a:schemeClr val="accent5">
                    <a:lumMod val="50000"/>
                  </a:schemeClr>
                </a:solidFill>
                <a:latin typeface="Arial Black" panose="020B0A04020102020204" pitchFamily="34" charset="0"/>
              </a:rPr>
              <a:t>                                        </a:t>
            </a:r>
            <a:r>
              <a:rPr lang="ru-RU" sz="1600" dirty="0">
                <a:solidFill>
                  <a:schemeClr val="accent4">
                    <a:lumMod val="50000"/>
                  </a:schemeClr>
                </a:solidFill>
                <a:latin typeface="Arial Black" panose="020B0A04020102020204" pitchFamily="34" charset="0"/>
              </a:rPr>
              <a:t>Боулинг. </a:t>
            </a:r>
            <a:endParaRPr lang="ru-RU" sz="1600" dirty="0" smtClean="0">
              <a:solidFill>
                <a:schemeClr val="accent4">
                  <a:lumMod val="50000"/>
                </a:schemeClr>
              </a:solidFill>
              <a:latin typeface="Arial Black" panose="020B0A04020102020204" pitchFamily="34" charset="0"/>
            </a:endParaRPr>
          </a:p>
          <a:p>
            <a:pPr fontAlgn="base"/>
            <a:r>
              <a:rPr lang="ru-RU" sz="1600" dirty="0" smtClean="0">
                <a:solidFill>
                  <a:schemeClr val="accent5">
                    <a:lumMod val="50000"/>
                  </a:schemeClr>
                </a:solidFill>
                <a:latin typeface="Arial Black" panose="020B0A04020102020204" pitchFamily="34" charset="0"/>
              </a:rPr>
              <a:t>Построить  </a:t>
            </a:r>
            <a:r>
              <a:rPr lang="ru-RU" sz="1600" dirty="0">
                <a:solidFill>
                  <a:schemeClr val="accent5">
                    <a:lumMod val="50000"/>
                  </a:schemeClr>
                </a:solidFill>
                <a:latin typeface="Arial Black" panose="020B0A04020102020204" pitchFamily="34" charset="0"/>
              </a:rPr>
              <a:t>пирамидку из кубиков или выставить кегли, кукол (да что угодно!) и показать, как сбивать предметы </a:t>
            </a:r>
            <a:r>
              <a:rPr lang="ru-RU" sz="1600" dirty="0" smtClean="0">
                <a:solidFill>
                  <a:schemeClr val="accent5">
                    <a:lumMod val="50000"/>
                  </a:schemeClr>
                </a:solidFill>
                <a:latin typeface="Arial Black" panose="020B0A04020102020204" pitchFamily="34" charset="0"/>
              </a:rPr>
              <a:t>мячиком.</a:t>
            </a:r>
            <a:endParaRPr lang="ru-RU" sz="1600" u="none" strike="noStrike" dirty="0">
              <a:solidFill>
                <a:schemeClr val="accent5">
                  <a:lumMod val="50000"/>
                </a:schemeClr>
              </a:solidFill>
              <a:effectLst/>
              <a:latin typeface="Arial Black" panose="020B0A04020102020204" pitchFamily="34" charset="0"/>
            </a:endParaRPr>
          </a:p>
        </p:txBody>
      </p:sp>
    </p:spTree>
    <p:extLst>
      <p:ext uri="{BB962C8B-B14F-4D97-AF65-F5344CB8AC3E}">
        <p14:creationId xmlns:p14="http://schemas.microsoft.com/office/powerpoint/2010/main" val="208064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7494"/>
            <a:ext cx="6552728" cy="2463816"/>
          </a:xfrm>
          <a:prstGeom prst="rect">
            <a:avLst/>
          </a:prstGeom>
        </p:spPr>
        <p:txBody>
          <a:bodyPr wrap="square">
            <a:spAutoFit/>
          </a:bodyPr>
          <a:lstStyle/>
          <a:p>
            <a:pPr>
              <a:lnSpc>
                <a:spcPct val="107000"/>
              </a:lnSpc>
              <a:spcAft>
                <a:spcPts val="1800"/>
              </a:spcAft>
            </a:pPr>
            <a:r>
              <a:rPr lang="ru-RU" b="1" dirty="0" smtClean="0">
                <a:solidFill>
                  <a:srgbClr val="303030"/>
                </a:solidFill>
                <a:latin typeface="&amp;quot"/>
                <a:ea typeface="Times New Roman" panose="02020603050405020304" pitchFamily="18" charset="0"/>
                <a:cs typeface="Times New Roman" panose="02020603050405020304" pitchFamily="18" charset="0"/>
              </a:rPr>
              <a:t>                                </a:t>
            </a:r>
            <a:r>
              <a:rPr lang="ru-RU" sz="1600" b="1" dirty="0" smtClean="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Прыжки </a:t>
            </a:r>
            <a:r>
              <a:rPr lang="ru-RU" sz="1600" b="1"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на скакалке.</a:t>
            </a:r>
            <a:r>
              <a:rPr lang="ru-RU" sz="1600"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endParaRPr lang="ru-RU" sz="1600" dirty="0" smtClean="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r>
              <a:rPr lang="ru-RU" sz="1600" dirty="0" smtClean="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Если </a:t>
            </a:r>
            <a:r>
              <a:rPr lang="ru-RU" sz="1600"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ваши соседи снизу не против или если вы проживаете в частном доме — то прыжки на скакалке подойдут идеально, чтобы размяться и провести своеобразную </a:t>
            </a:r>
            <a:r>
              <a:rPr lang="ru-RU" sz="1600" dirty="0" err="1">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кардиотренировку</a:t>
            </a:r>
            <a:r>
              <a:rPr lang="ru-RU" sz="1600"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Соревнуйтесь, кто сможет дольше прыгать. Может к концу карантина именно вы станете чемпионом по прыжкам на скакалке!</a:t>
            </a:r>
            <a:endParaRPr lang="ru-RU" sz="1600" dirty="0">
              <a:solidFill>
                <a:schemeClr val="accent5">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259632" y="2571750"/>
            <a:ext cx="6552728" cy="2826671"/>
          </a:xfrm>
          <a:prstGeom prst="rect">
            <a:avLst/>
          </a:prstGeom>
        </p:spPr>
        <p:txBody>
          <a:bodyPr wrap="square">
            <a:spAutoFit/>
          </a:bodyPr>
          <a:lstStyle/>
          <a:p>
            <a:pPr>
              <a:lnSpc>
                <a:spcPct val="107000"/>
              </a:lnSpc>
              <a:spcAft>
                <a:spcPts val="1800"/>
              </a:spcAft>
            </a:pPr>
            <a:r>
              <a:rPr lang="ru-RU" sz="1600" b="1" dirty="0" smtClean="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Турник.</a:t>
            </a:r>
          </a:p>
          <a:p>
            <a:pPr>
              <a:lnSpc>
                <a:spcPct val="107000"/>
              </a:lnSpc>
              <a:spcAft>
                <a:spcPts val="1800"/>
              </a:spcAft>
            </a:pPr>
            <a:r>
              <a:rPr lang="ru-RU" sz="1600" dirty="0" smtClean="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r>
              <a:rPr lang="ru-RU" sz="1600"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Вам повезло, если у вас есть турник или спортивный уголок. Составьте несколько упражнений, которые вы будете выполнять ежедневно всей семьей. Если на уличных спортивных площадках нет других людей, можете воспользоваться турником и на улице.</a:t>
            </a:r>
            <a:endParaRPr lang="ru-RU" sz="1600" dirty="0">
              <a:solidFill>
                <a:schemeClr val="accent5">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83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11510"/>
            <a:ext cx="6768752" cy="4275338"/>
          </a:xfrm>
          <a:prstGeom prst="rect">
            <a:avLst/>
          </a:prstGeom>
        </p:spPr>
        <p:txBody>
          <a:bodyPr wrap="square">
            <a:spAutoFit/>
          </a:bodyPr>
          <a:lstStyle/>
          <a:p>
            <a:pPr>
              <a:lnSpc>
                <a:spcPct val="107000"/>
              </a:lnSpc>
              <a:spcAft>
                <a:spcPts val="1800"/>
              </a:spcAft>
            </a:pPr>
            <a:r>
              <a:rPr lang="ru-RU" dirty="0" smtClean="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r>
              <a:rPr lang="ru-RU" b="1"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Обруч</a:t>
            </a:r>
            <a:r>
              <a:rPr lang="ru-RU"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endParaRPr lang="ru-RU" dirty="0" smtClean="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r>
              <a:rPr lang="ru-RU" dirty="0" smtClean="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Еще </a:t>
            </a:r>
            <a:r>
              <a:rPr lang="ru-RU"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один вид активности, который можно применять в условиях квартиры и ограниченного пространства. Обруч — это не только интересное занятие для ребенка, но и тонкая талия у мамы!</a:t>
            </a:r>
            <a:endParaRPr lang="ru-RU" sz="1400" dirty="0">
              <a:solidFill>
                <a:schemeClr val="accent5">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ru-RU" dirty="0" smtClean="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r>
              <a:rPr lang="ru-RU" b="1"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Планки, отжимания, гантели из бутылок с гречкой</a:t>
            </a:r>
            <a:r>
              <a:rPr lang="ru-RU" dirty="0">
                <a:solidFill>
                  <a:schemeClr val="accent4">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a:t>
            </a:r>
            <a:r>
              <a:rPr lang="ru-RU"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(надеемся, вы запаслись гречкой?), спортивные эластичные резинки. В ход может идти все, что поможет вам нагружать собственное тело в условиях полного покоя. Устройте собственный домашний спортзал.</a:t>
            </a:r>
            <a:endParaRPr lang="ru-RU" sz="1400" dirty="0">
              <a:solidFill>
                <a:schemeClr val="accent5">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dirty="0">
                <a:solidFill>
                  <a:schemeClr val="accent5">
                    <a:lumMod val="50000"/>
                  </a:schemeClr>
                </a:solidFill>
                <a:latin typeface="Arial Black" panose="020B0A04020102020204" pitchFamily="34" charset="0"/>
                <a:ea typeface="Calibri" panose="020F0502020204030204" pitchFamily="34" charset="0"/>
                <a:cs typeface="Times New Roman" panose="02020603050405020304" pitchFamily="18" charset="0"/>
              </a:rPr>
              <a:t> </a:t>
            </a:r>
            <a:endParaRPr lang="ru-RU"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2874360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5486"/>
            <a:ext cx="6462464" cy="923330"/>
          </a:xfrm>
          <a:prstGeom prst="rect">
            <a:avLst/>
          </a:prstGeom>
        </p:spPr>
        <p:txBody>
          <a:bodyPr wrap="square">
            <a:spAutoFit/>
          </a:bodyPr>
          <a:lstStyle/>
          <a:p>
            <a:pPr algn="just"/>
            <a:r>
              <a:rPr lang="ru-RU" dirty="0" smtClean="0">
                <a:solidFill>
                  <a:srgbClr val="FFC000"/>
                </a:solidFill>
                <a:latin typeface="Arial Black" panose="020B0A04020102020204" pitchFamily="34" charset="0"/>
                <a:ea typeface="Times New Roman" panose="02020603050405020304" pitchFamily="18" charset="0"/>
              </a:rPr>
              <a:t>В </a:t>
            </a:r>
            <a:r>
              <a:rPr lang="ru-RU" dirty="0">
                <a:solidFill>
                  <a:srgbClr val="FFC000"/>
                </a:solidFill>
                <a:latin typeface="Arial Black" panose="020B0A04020102020204" pitchFamily="34" charset="0"/>
                <a:ea typeface="Times New Roman" panose="02020603050405020304" pitchFamily="18" charset="0"/>
              </a:rPr>
              <a:t>питании тоже важен режим, тогда от болезней мы убежим</a:t>
            </a:r>
            <a:r>
              <a:rPr lang="ru-RU" dirty="0" smtClean="0">
                <a:solidFill>
                  <a:srgbClr val="FFC000"/>
                </a:solidFill>
                <a:latin typeface="Arial Black" panose="020B0A04020102020204" pitchFamily="34" charset="0"/>
                <a:ea typeface="Times New Roman" panose="02020603050405020304" pitchFamily="18" charset="0"/>
              </a:rPr>
              <a:t>. Марафон Здоровья набирает обороты, не отстаем!</a:t>
            </a:r>
            <a:endParaRPr lang="ru-RU" dirty="0">
              <a:solidFill>
                <a:srgbClr val="FFC000"/>
              </a:solidFill>
              <a:latin typeface="Arial Black" panose="020B0A04020102020204" pitchFamily="34" charset="0"/>
              <a:ea typeface="Times New Roman" panose="02020603050405020304" pitchFamily="18" charset="0"/>
            </a:endParaRPr>
          </a:p>
        </p:txBody>
      </p:sp>
      <p:sp>
        <p:nvSpPr>
          <p:cNvPr id="4" name="Прямоугольник 3"/>
          <p:cNvSpPr/>
          <p:nvPr/>
        </p:nvSpPr>
        <p:spPr>
          <a:xfrm>
            <a:off x="323528" y="1118816"/>
            <a:ext cx="6534472" cy="3046988"/>
          </a:xfrm>
          <a:prstGeom prst="rect">
            <a:avLst/>
          </a:prstGeom>
        </p:spPr>
        <p:txBody>
          <a:bodyPr wrap="square">
            <a:spAutoFit/>
          </a:bodyPr>
          <a:lstStyle/>
          <a:p>
            <a:pPr algn="just"/>
            <a:r>
              <a:rPr lang="ru-RU" sz="1600" dirty="0">
                <a:solidFill>
                  <a:schemeClr val="accent5">
                    <a:lumMod val="50000"/>
                  </a:schemeClr>
                </a:solidFill>
                <a:latin typeface="Arial Black" panose="020B0A04020102020204" pitchFamily="34" charset="0"/>
              </a:rPr>
              <a:t>Первый прием пищи </a:t>
            </a:r>
            <a:r>
              <a:rPr lang="ru-RU" sz="1600" dirty="0" smtClean="0">
                <a:solidFill>
                  <a:schemeClr val="accent5">
                    <a:lumMod val="50000"/>
                  </a:schemeClr>
                </a:solidFill>
                <a:latin typeface="Arial Black" panose="020B0A04020102020204" pitchFamily="34" charset="0"/>
              </a:rPr>
              <a:t>дети </a:t>
            </a:r>
            <a:r>
              <a:rPr lang="ru-RU" sz="1600" dirty="0">
                <a:solidFill>
                  <a:schemeClr val="accent5">
                    <a:lumMod val="50000"/>
                  </a:schemeClr>
                </a:solidFill>
                <a:latin typeface="Arial Black" panose="020B0A04020102020204" pitchFamily="34" charset="0"/>
              </a:rPr>
              <a:t>должны получать уже через 30-40 минут после подъема, да непоседа и сам даст вам знать, что не мешало бы подкрепиться. Завтрак должен составлять примерно 25% суточного рациона, в сумме по объему это около 400г, включая напитки.</a:t>
            </a:r>
          </a:p>
          <a:p>
            <a:pPr algn="just"/>
            <a:r>
              <a:rPr lang="ru-RU" sz="1600" dirty="0">
                <a:solidFill>
                  <a:schemeClr val="accent5">
                    <a:lumMod val="50000"/>
                  </a:schemeClr>
                </a:solidFill>
                <a:latin typeface="Arial Black" panose="020B0A04020102020204" pitchFamily="34" charset="0"/>
              </a:rPr>
              <a:t>Завтрак может состоять из омлета с зеленью (аминокислоты + фолиевая кислота), бутерброда с красной рыбой (жирорастворимые витамины), травяного чая или настойки шиповника (витамин С) Между завтраком и обедом (прием пищи, который </a:t>
            </a:r>
            <a:r>
              <a:rPr lang="ru-RU" sz="1600" dirty="0" smtClean="0">
                <a:solidFill>
                  <a:schemeClr val="accent5">
                    <a:lumMod val="50000"/>
                  </a:schemeClr>
                </a:solidFill>
                <a:latin typeface="Arial Black" panose="020B0A04020102020204" pitchFamily="34" charset="0"/>
              </a:rPr>
              <a:t> </a:t>
            </a:r>
            <a:r>
              <a:rPr lang="ru-RU" sz="1600" dirty="0">
                <a:solidFill>
                  <a:schemeClr val="accent5">
                    <a:lumMod val="50000"/>
                  </a:schemeClr>
                </a:solidFill>
                <a:latin typeface="Arial Black" panose="020B0A04020102020204" pitchFamily="34" charset="0"/>
              </a:rPr>
              <a:t>англичане называют "ланч") ребенок должен получать свежие фрукты или натуральный йогурт.</a:t>
            </a:r>
          </a:p>
        </p:txBody>
      </p:sp>
    </p:spTree>
    <p:extLst>
      <p:ext uri="{BB962C8B-B14F-4D97-AF65-F5344CB8AC3E}">
        <p14:creationId xmlns:p14="http://schemas.microsoft.com/office/powerpoint/2010/main" val="80948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244674"/>
            <a:ext cx="8352928" cy="6124754"/>
          </a:xfrm>
          <a:prstGeom prst="rect">
            <a:avLst/>
          </a:prstGeom>
        </p:spPr>
        <p:txBody>
          <a:bodyPr wrap="square">
            <a:spAutoFit/>
          </a:bodyPr>
          <a:lstStyle/>
          <a:p>
            <a:pPr algn="just"/>
            <a:endParaRPr lang="ru-RU" sz="1400" dirty="0" smtClean="0">
              <a:solidFill>
                <a:srgbClr val="034303"/>
              </a:solidFill>
              <a:latin typeface="&amp;quot"/>
            </a:endParaRPr>
          </a:p>
          <a:p>
            <a:pPr algn="just"/>
            <a:endParaRPr lang="ru-RU" sz="1400" dirty="0">
              <a:solidFill>
                <a:srgbClr val="034303"/>
              </a:solidFill>
              <a:latin typeface="&amp;quot"/>
            </a:endParaRPr>
          </a:p>
          <a:p>
            <a:pPr algn="just"/>
            <a:endParaRPr lang="ru-RU" sz="1400" dirty="0" smtClean="0">
              <a:solidFill>
                <a:srgbClr val="034303"/>
              </a:solidFill>
              <a:latin typeface="&amp;quot"/>
            </a:endParaRPr>
          </a:p>
          <a:p>
            <a:pPr algn="just"/>
            <a:endParaRPr lang="ru-RU" sz="1400" dirty="0">
              <a:solidFill>
                <a:srgbClr val="034303"/>
              </a:solidFill>
              <a:latin typeface="&amp;quot"/>
            </a:endParaRPr>
          </a:p>
          <a:p>
            <a:pPr algn="just"/>
            <a:endParaRPr lang="ru-RU" sz="1400" dirty="0" smtClean="0">
              <a:solidFill>
                <a:srgbClr val="034303"/>
              </a:solidFill>
              <a:latin typeface="&amp;quot"/>
            </a:endParaRPr>
          </a:p>
          <a:p>
            <a:pPr algn="just"/>
            <a:endParaRPr lang="ru-RU" sz="1400" dirty="0">
              <a:solidFill>
                <a:srgbClr val="034303"/>
              </a:solidFill>
              <a:latin typeface="&amp;quot"/>
            </a:endParaRPr>
          </a:p>
          <a:p>
            <a:pPr algn="just"/>
            <a:endParaRPr lang="ru-RU" sz="1400" dirty="0" smtClean="0">
              <a:solidFill>
                <a:srgbClr val="034303"/>
              </a:solidFill>
              <a:latin typeface="&amp;quot"/>
            </a:endParaRPr>
          </a:p>
          <a:p>
            <a:pPr algn="just"/>
            <a:r>
              <a:rPr lang="ru-RU" sz="1400" dirty="0" smtClean="0">
                <a:solidFill>
                  <a:schemeClr val="accent5">
                    <a:lumMod val="50000"/>
                  </a:schemeClr>
                </a:solidFill>
                <a:latin typeface="Arial Black" panose="020B0A04020102020204" pitchFamily="34" charset="0"/>
              </a:rPr>
              <a:t>Обед </a:t>
            </a:r>
            <a:r>
              <a:rPr lang="ru-RU" sz="1400" dirty="0">
                <a:solidFill>
                  <a:schemeClr val="accent5">
                    <a:lumMod val="50000"/>
                  </a:schemeClr>
                </a:solidFill>
                <a:latin typeface="Arial Black" panose="020B0A04020102020204" pitchFamily="34" charset="0"/>
              </a:rPr>
              <a:t>составляет 35% дневного рациона. Салат из свежих овощей с растительным маслом, картофельный суп с фрикадельками, зерновой хлебец (витамины группы В), компот из сухофруктов неплохо утолят голод активного дошколенка на несколько ближайших часов.</a:t>
            </a:r>
          </a:p>
          <a:p>
            <a:pPr algn="just"/>
            <a:r>
              <a:rPr lang="ru-RU" sz="1400" dirty="0">
                <a:solidFill>
                  <a:schemeClr val="accent5">
                    <a:lumMod val="50000"/>
                  </a:schemeClr>
                </a:solidFill>
                <a:latin typeface="Arial Black" panose="020B0A04020102020204" pitchFamily="34" charset="0"/>
              </a:rPr>
              <a:t> Следует обратить внимание на то, чтобы ребенок не переедал, и не компенсировал объем пищи за счет одного блюда. Порция первого блюда должна быть небольшой, суп - обязательно горячим, а порция компота не должна быть больше 150 мл.</a:t>
            </a:r>
          </a:p>
          <a:p>
            <a:pPr algn="just"/>
            <a:r>
              <a:rPr lang="ru-RU" sz="1400" dirty="0">
                <a:solidFill>
                  <a:schemeClr val="accent5">
                    <a:lumMod val="50000"/>
                  </a:schemeClr>
                </a:solidFill>
                <a:latin typeface="Arial Black" panose="020B0A04020102020204" pitchFamily="34" charset="0"/>
              </a:rPr>
              <a:t>На полдник предложите на выбор: горсть сухофруктов и орешков, салат из свежих фруктов, стакан кефира, творожную запеканку с чаем.</a:t>
            </a:r>
          </a:p>
          <a:p>
            <a:pPr algn="just"/>
            <a:r>
              <a:rPr lang="ru-RU" sz="1400" dirty="0">
                <a:solidFill>
                  <a:schemeClr val="accent5">
                    <a:lumMod val="50000"/>
                  </a:schemeClr>
                </a:solidFill>
                <a:latin typeface="Arial Black" panose="020B0A04020102020204" pitchFamily="34" charset="0"/>
              </a:rPr>
              <a:t>Желательно исключить из обязательного детского питания сладкие вафли, печенье, конфеты - эти продукты не несут никакой пищевой ценности, кроме калорий.</a:t>
            </a:r>
          </a:p>
          <a:p>
            <a:pPr algn="just"/>
            <a:r>
              <a:rPr lang="ru-RU" sz="1400" dirty="0">
                <a:solidFill>
                  <a:schemeClr val="accent5">
                    <a:lumMod val="50000"/>
                  </a:schemeClr>
                </a:solidFill>
                <a:latin typeface="Arial Black" panose="020B0A04020102020204" pitchFamily="34" charset="0"/>
              </a:rPr>
              <a:t>Ужин подайте ребенку желательно не позже, чем за 1,5 часа до сна. Картофельное пюре или гречневая каша, несколько ломтиков твердого сыра или яйцо, сваренное вкрутую, соленый огурчик или салат из квашеной капусты с льняным маслом (омега-3 жиры), сладкий чай.</a:t>
            </a:r>
          </a:p>
          <a:p>
            <a:pPr algn="just"/>
            <a:r>
              <a:rPr lang="ru-RU" sz="1400" dirty="0">
                <a:solidFill>
                  <a:schemeClr val="accent5">
                    <a:lumMod val="50000"/>
                  </a:schemeClr>
                </a:solidFill>
                <a:latin typeface="Arial Black" panose="020B0A04020102020204" pitchFamily="34" charset="0"/>
              </a:rPr>
              <a:t>Не забывайте о соблюдении питьевого режима. Ребенок дошкольного возраста должен получать достаточное количество жидкости, желательно утром натощак, между приемами пищи и незадолго до сна, если нет проблем с ночным мочеиспусканием.</a:t>
            </a:r>
          </a:p>
        </p:txBody>
      </p:sp>
    </p:spTree>
    <p:extLst>
      <p:ext uri="{BB962C8B-B14F-4D97-AF65-F5344CB8AC3E}">
        <p14:creationId xmlns:p14="http://schemas.microsoft.com/office/powerpoint/2010/main" val="1148688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9503"/>
            <a:ext cx="6318448" cy="1077218"/>
          </a:xfrm>
          <a:prstGeom prst="rect">
            <a:avLst/>
          </a:prstGeom>
        </p:spPr>
        <p:txBody>
          <a:bodyPr wrap="square">
            <a:spAutoFit/>
          </a:bodyPr>
          <a:lstStyle/>
          <a:p>
            <a:r>
              <a:rPr lang="ru-RU" sz="1600" dirty="0" smtClean="0">
                <a:solidFill>
                  <a:srgbClr val="FFC000"/>
                </a:solidFill>
                <a:latin typeface="Arial Black" panose="020B0A04020102020204" pitchFamily="34" charset="0"/>
                <a:cs typeface="Times New Roman" panose="02020603050405020304" pitchFamily="18" charset="0"/>
              </a:rPr>
              <a:t>Марафон Здоровья выходит на финишную прямую. Последний этап. Самый важный, уважаемые родители, чтобы наш спортсмен не сошел с дистанции в самый неподходящий момент.</a:t>
            </a:r>
            <a:endParaRPr lang="ru-RU" sz="1600" dirty="0">
              <a:solidFill>
                <a:srgbClr val="FFC000"/>
              </a:solidFill>
              <a:latin typeface="Arial Black" panose="020B0A04020102020204" pitchFamily="34" charset="0"/>
            </a:endParaRPr>
          </a:p>
        </p:txBody>
      </p:sp>
      <p:sp>
        <p:nvSpPr>
          <p:cNvPr id="3" name="Прямоугольник 2"/>
          <p:cNvSpPr/>
          <p:nvPr/>
        </p:nvSpPr>
        <p:spPr>
          <a:xfrm>
            <a:off x="323528" y="1170500"/>
            <a:ext cx="8280920" cy="3416320"/>
          </a:xfrm>
          <a:prstGeom prst="rect">
            <a:avLst/>
          </a:prstGeom>
        </p:spPr>
        <p:txBody>
          <a:bodyPr wrap="square">
            <a:spAutoFit/>
          </a:bodyPr>
          <a:lstStyle/>
          <a:p>
            <a:pPr algn="ctr"/>
            <a:endParaRPr lang="ru-RU" sz="1200" dirty="0" smtClean="0">
              <a:solidFill>
                <a:srgbClr val="FF0000"/>
              </a:solidFill>
              <a:latin typeface="Arial Black" panose="020B0A04020102020204" pitchFamily="34" charset="0"/>
            </a:endParaRPr>
          </a:p>
          <a:p>
            <a:pPr algn="ctr"/>
            <a:r>
              <a:rPr lang="ru-RU" sz="1200" dirty="0" smtClean="0">
                <a:solidFill>
                  <a:schemeClr val="accent3">
                    <a:lumMod val="50000"/>
                  </a:schemeClr>
                </a:solidFill>
                <a:latin typeface="Arial Black" panose="020B0A04020102020204" pitchFamily="34" charset="0"/>
              </a:rPr>
              <a:t>Научите </a:t>
            </a:r>
            <a:r>
              <a:rPr lang="ru-RU" sz="1200" dirty="0">
                <a:solidFill>
                  <a:schemeClr val="accent3">
                    <a:lumMod val="50000"/>
                  </a:schemeClr>
                </a:solidFill>
                <a:latin typeface="Arial Black" panose="020B0A04020102020204" pitchFamily="34" charset="0"/>
              </a:rPr>
              <a:t>вашего ребёнка:</a:t>
            </a:r>
          </a:p>
          <a:p>
            <a:pPr algn="just"/>
            <a:r>
              <a:rPr lang="ru-RU" sz="1200" dirty="0">
                <a:solidFill>
                  <a:srgbClr val="034303"/>
                </a:solidFill>
                <a:latin typeface="Arial Black" panose="020B0A04020102020204" pitchFamily="34" charset="0"/>
              </a:rPr>
              <a:t>      </a:t>
            </a:r>
            <a:r>
              <a:rPr lang="ru-RU" sz="1200" dirty="0">
                <a:solidFill>
                  <a:schemeClr val="accent5">
                    <a:lumMod val="50000"/>
                  </a:schemeClr>
                </a:solidFill>
                <a:latin typeface="Arial Black" panose="020B0A04020102020204" pitchFamily="34" charset="0"/>
              </a:rPr>
              <a:t> Соблюдать правила личной гигиены;</a:t>
            </a:r>
          </a:p>
          <a:p>
            <a:pPr algn="just"/>
            <a:r>
              <a:rPr lang="ru-RU" sz="1200" dirty="0">
                <a:solidFill>
                  <a:schemeClr val="accent5">
                    <a:lumMod val="50000"/>
                  </a:schemeClr>
                </a:solidFill>
                <a:latin typeface="Arial Black" panose="020B0A04020102020204" pitchFamily="34" charset="0"/>
              </a:rPr>
              <a:t>       Различать свежие и несвежие продукты;</a:t>
            </a:r>
          </a:p>
          <a:p>
            <a:pPr algn="just"/>
            <a:r>
              <a:rPr lang="ru-RU" sz="1200" dirty="0">
                <a:solidFill>
                  <a:schemeClr val="accent5">
                    <a:lumMod val="50000"/>
                  </a:schemeClr>
                </a:solidFill>
                <a:latin typeface="Arial Black" panose="020B0A04020102020204" pitchFamily="34" charset="0"/>
              </a:rPr>
              <a:t>       Осторожно обращаться с незнакомыми продуктами.</a:t>
            </a:r>
          </a:p>
          <a:p>
            <a:pPr algn="just"/>
            <a:r>
              <a:rPr lang="ru-RU" sz="1200" dirty="0">
                <a:solidFill>
                  <a:schemeClr val="accent5">
                    <a:lumMod val="50000"/>
                  </a:schemeClr>
                </a:solidFill>
                <a:latin typeface="Arial Black" panose="020B0A04020102020204" pitchFamily="34" charset="0"/>
              </a:rPr>
              <a:t>    Крепкие зубы – это не только красивая улыбка, это – здоровье ребёнка. Значение здоровых зубов трудно переоценить. </a:t>
            </a:r>
          </a:p>
          <a:p>
            <a:pPr algn="just"/>
            <a:r>
              <a:rPr lang="ru-RU" sz="1200" dirty="0">
                <a:solidFill>
                  <a:schemeClr val="accent5">
                    <a:lumMod val="50000"/>
                  </a:schemeClr>
                </a:solidFill>
                <a:latin typeface="Arial Black" panose="020B0A04020102020204" pitchFamily="34" charset="0"/>
              </a:rPr>
              <a:t>    Вот что надо делать, чтобы зубы у ребенка оставались как можно более </a:t>
            </a:r>
            <a:r>
              <a:rPr lang="ru-RU" sz="1200" dirty="0" smtClean="0">
                <a:solidFill>
                  <a:schemeClr val="accent5">
                    <a:lumMod val="50000"/>
                  </a:schemeClr>
                </a:solidFill>
                <a:latin typeface="Arial Black" panose="020B0A04020102020204" pitchFamily="34" charset="0"/>
              </a:rPr>
              <a:t>здоровыми:</a:t>
            </a:r>
            <a:endParaRPr lang="ru-RU" sz="1200" dirty="0">
              <a:solidFill>
                <a:schemeClr val="accent5">
                  <a:lumMod val="50000"/>
                </a:schemeClr>
              </a:solidFill>
              <a:latin typeface="Arial Black" panose="020B0A04020102020204" pitchFamily="34" charset="0"/>
            </a:endParaRPr>
          </a:p>
          <a:p>
            <a:pPr algn="just"/>
            <a:r>
              <a:rPr lang="ru-RU" sz="1200" dirty="0">
                <a:solidFill>
                  <a:schemeClr val="accent5">
                    <a:lumMod val="50000"/>
                  </a:schemeClr>
                </a:solidFill>
                <a:latin typeface="Arial Black" panose="020B0A04020102020204" pitchFamily="34" charset="0"/>
              </a:rPr>
              <a:t>1.    </a:t>
            </a:r>
            <a:r>
              <a:rPr lang="ru-RU" sz="1200" dirty="0" smtClean="0">
                <a:solidFill>
                  <a:schemeClr val="accent5">
                    <a:lumMod val="50000"/>
                  </a:schemeClr>
                </a:solidFill>
                <a:latin typeface="Arial Black" panose="020B0A04020102020204" pitchFamily="34" charset="0"/>
              </a:rPr>
              <a:t>Ежедневно </a:t>
            </a:r>
            <a:r>
              <a:rPr lang="ru-RU" sz="1200" dirty="0">
                <a:solidFill>
                  <a:schemeClr val="accent5">
                    <a:lumMod val="50000"/>
                  </a:schemeClr>
                </a:solidFill>
                <a:latin typeface="Arial Black" panose="020B0A04020102020204" pitchFamily="34" charset="0"/>
              </a:rPr>
              <a:t>чистить зубы утром и вечером не менее двух минут. Чистить зубы надо начинать с того момента, как прорезался первый зуб.</a:t>
            </a:r>
          </a:p>
          <a:p>
            <a:pPr algn="just"/>
            <a:r>
              <a:rPr lang="ru-RU" sz="1200" dirty="0">
                <a:solidFill>
                  <a:schemeClr val="accent5">
                    <a:lumMod val="50000"/>
                  </a:schemeClr>
                </a:solidFill>
                <a:latin typeface="Arial Black" panose="020B0A04020102020204" pitchFamily="34" charset="0"/>
              </a:rPr>
              <a:t>2.    </a:t>
            </a:r>
            <a:r>
              <a:rPr lang="ru-RU" sz="1200" dirty="0" smtClean="0">
                <a:solidFill>
                  <a:schemeClr val="accent5">
                    <a:lumMod val="50000"/>
                  </a:schemeClr>
                </a:solidFill>
                <a:latin typeface="Arial Black" panose="020B0A04020102020204" pitchFamily="34" charset="0"/>
              </a:rPr>
              <a:t>После </a:t>
            </a:r>
            <a:r>
              <a:rPr lang="ru-RU" sz="1200" dirty="0">
                <a:solidFill>
                  <a:schemeClr val="accent5">
                    <a:lumMod val="50000"/>
                  </a:schemeClr>
                </a:solidFill>
                <a:latin typeface="Arial Black" panose="020B0A04020102020204" pitchFamily="34" charset="0"/>
              </a:rPr>
              <a:t>вечерней чистки зубов ребенку в рот не должно попасть ни молоко, ни какая-либо другая пища, иначе смысл чистки теряется. Допустима только вода, естественно без сахара.</a:t>
            </a:r>
          </a:p>
          <a:p>
            <a:pPr algn="just"/>
            <a:r>
              <a:rPr lang="ru-RU" sz="1200" dirty="0">
                <a:solidFill>
                  <a:schemeClr val="accent5">
                    <a:lumMod val="50000"/>
                  </a:schemeClr>
                </a:solidFill>
                <a:latin typeface="Arial Black" panose="020B0A04020102020204" pitchFamily="34" charset="0"/>
              </a:rPr>
              <a:t>3.    </a:t>
            </a:r>
            <a:r>
              <a:rPr lang="ru-RU" sz="1200" dirty="0" smtClean="0">
                <a:solidFill>
                  <a:schemeClr val="accent5">
                    <a:lumMod val="50000"/>
                  </a:schemeClr>
                </a:solidFill>
                <a:latin typeface="Arial Black" panose="020B0A04020102020204" pitchFamily="34" charset="0"/>
              </a:rPr>
              <a:t>Увеличить </a:t>
            </a:r>
            <a:r>
              <a:rPr lang="ru-RU" sz="1200" dirty="0">
                <a:solidFill>
                  <a:schemeClr val="accent5">
                    <a:lumMod val="50000"/>
                  </a:schemeClr>
                </a:solidFill>
                <a:latin typeface="Arial Black" panose="020B0A04020102020204" pitchFamily="34" charset="0"/>
              </a:rPr>
              <a:t>количество твердой пищи (яблоки, морковь, груши и т.д.). Лучше предложить ребёнку  кусочек яблока, чем пюре. Яблоко и очистит зубы, и помассирует десны.</a:t>
            </a:r>
          </a:p>
          <a:p>
            <a:pPr algn="just"/>
            <a:r>
              <a:rPr lang="ru-RU" sz="1200" dirty="0">
                <a:solidFill>
                  <a:schemeClr val="accent5">
                    <a:lumMod val="50000"/>
                  </a:schemeClr>
                </a:solidFill>
                <a:latin typeface="Arial Black" panose="020B0A04020102020204" pitchFamily="34" charset="0"/>
              </a:rPr>
              <a:t>4.    Снизить количество </a:t>
            </a:r>
            <a:r>
              <a:rPr lang="ru-RU" sz="1200" dirty="0" smtClean="0">
                <a:solidFill>
                  <a:schemeClr val="accent5">
                    <a:lumMod val="50000"/>
                  </a:schemeClr>
                </a:solidFill>
                <a:latin typeface="Arial Black" panose="020B0A04020102020204" pitchFamily="34" charset="0"/>
              </a:rPr>
              <a:t>употребляемых </a:t>
            </a:r>
            <a:r>
              <a:rPr lang="ru-RU" sz="1200" dirty="0">
                <a:solidFill>
                  <a:schemeClr val="accent5">
                    <a:lumMod val="50000"/>
                  </a:schemeClr>
                </a:solidFill>
                <a:latin typeface="Arial Black" panose="020B0A04020102020204" pitchFamily="34" charset="0"/>
              </a:rPr>
              <a:t> углеводов. Гораздо лучше для зубов, если ребенок сразу съест целую шоколадку и сразу после этого почистит зубы, чем если он растянет эту шоколадку на целый день.  </a:t>
            </a:r>
          </a:p>
        </p:txBody>
      </p:sp>
    </p:spTree>
    <p:extLst>
      <p:ext uri="{BB962C8B-B14F-4D97-AF65-F5344CB8AC3E}">
        <p14:creationId xmlns:p14="http://schemas.microsoft.com/office/powerpoint/2010/main" val="1953715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9502"/>
            <a:ext cx="6534472" cy="369332"/>
          </a:xfrm>
          <a:prstGeom prst="rect">
            <a:avLst/>
          </a:prstGeom>
        </p:spPr>
        <p:txBody>
          <a:bodyPr wrap="square">
            <a:spAutoFit/>
          </a:bodyPr>
          <a:lstStyle/>
          <a:p>
            <a:pPr algn="just"/>
            <a:r>
              <a:rPr lang="ru-RU" dirty="0" smtClean="0">
                <a:solidFill>
                  <a:srgbClr val="000000"/>
                </a:solidFill>
                <a:latin typeface="Georgia" panose="02040502050405020303" pitchFamily="18" charset="0"/>
                <a:ea typeface="Times New Roman" panose="02020603050405020304" pitchFamily="18" charset="0"/>
              </a:rPr>
              <a:t> </a:t>
            </a:r>
            <a:endParaRPr lang="ru-RU" sz="2400" dirty="0">
              <a:solidFill>
                <a:srgbClr val="FFC000"/>
              </a:solidFill>
              <a:latin typeface="Arial Black" panose="020B0A04020102020204" pitchFamily="34" charset="0"/>
              <a:ea typeface="Times New Roman" panose="02020603050405020304" pitchFamily="18" charset="0"/>
            </a:endParaRPr>
          </a:p>
        </p:txBody>
      </p:sp>
      <p:sp>
        <p:nvSpPr>
          <p:cNvPr id="3" name="Прямоугольник 2"/>
          <p:cNvSpPr/>
          <p:nvPr/>
        </p:nvSpPr>
        <p:spPr>
          <a:xfrm>
            <a:off x="323528" y="267494"/>
            <a:ext cx="6534472" cy="830997"/>
          </a:xfrm>
          <a:prstGeom prst="rect">
            <a:avLst/>
          </a:prstGeom>
        </p:spPr>
        <p:txBody>
          <a:bodyPr wrap="square">
            <a:spAutoFit/>
          </a:bodyPr>
          <a:lstStyle/>
          <a:p>
            <a:r>
              <a:rPr lang="ru-RU" sz="2400" dirty="0" smtClean="0">
                <a:solidFill>
                  <a:srgbClr val="FFC000"/>
                </a:solidFill>
                <a:latin typeface="Arial Black" panose="020B0A04020102020204" pitchFamily="34" charset="0"/>
                <a:cs typeface="Times New Roman" panose="02020603050405020304" pitchFamily="18" charset="0"/>
              </a:rPr>
              <a:t>Ура ! Финиш! Поздравляем победителей марафона Здоровья!</a:t>
            </a:r>
            <a:endParaRPr lang="ru-RU" sz="2400" dirty="0">
              <a:solidFill>
                <a:srgbClr val="FFC000"/>
              </a:solidFill>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275606"/>
            <a:ext cx="2973355" cy="22322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27888"/>
            <a:ext cx="5688632" cy="555743"/>
          </a:xfrm>
          <a:prstGeom prst="rect">
            <a:avLst/>
          </a:prstGeom>
        </p:spPr>
      </p:pic>
    </p:spTree>
    <p:extLst>
      <p:ext uri="{BB962C8B-B14F-4D97-AF65-F5344CB8AC3E}">
        <p14:creationId xmlns:p14="http://schemas.microsoft.com/office/powerpoint/2010/main" val="4232177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83518"/>
            <a:ext cx="6534472" cy="3170099"/>
          </a:xfrm>
          <a:prstGeom prst="rect">
            <a:avLst/>
          </a:prstGeom>
        </p:spPr>
        <p:txBody>
          <a:bodyPr wrap="square">
            <a:spAutoFit/>
          </a:bodyPr>
          <a:lstStyle/>
          <a:p>
            <a:r>
              <a:rPr lang="ru-RU" sz="2000" i="1" dirty="0">
                <a:solidFill>
                  <a:srgbClr val="FFC000"/>
                </a:solidFill>
                <a:effectLst>
                  <a:reflection blurRad="6350" stA="60000" endA="900" endPos="58000" dir="5400000" sy="-100000" algn="bl" rotWithShape="0"/>
                </a:effectLst>
                <a:latin typeface="Arial Black" pitchFamily="34" charset="0"/>
              </a:rPr>
              <a:t>Мы здоровье выбираем! </a:t>
            </a:r>
          </a:p>
          <a:p>
            <a:r>
              <a:rPr lang="ru-RU" sz="2000" i="1" dirty="0">
                <a:solidFill>
                  <a:srgbClr val="FFC000"/>
                </a:solidFill>
                <a:effectLst>
                  <a:reflection blurRad="6350" stA="60000" endA="900" endPos="58000" dir="5400000" sy="-100000" algn="bl" rotWithShape="0"/>
                </a:effectLst>
                <a:latin typeface="Arial Black" pitchFamily="34" charset="0"/>
              </a:rPr>
              <a:t>                           Дома с пользой отдыхаем.</a:t>
            </a:r>
          </a:p>
          <a:p>
            <a:pPr algn="just"/>
            <a:r>
              <a:rPr lang="ru-RU" sz="1600" dirty="0" smtClean="0">
                <a:solidFill>
                  <a:schemeClr val="accent3">
                    <a:lumMod val="75000"/>
                  </a:schemeClr>
                </a:solidFill>
                <a:latin typeface="Arial Black" panose="020B0A04020102020204" pitchFamily="34" charset="0"/>
                <a:ea typeface="Times New Roman" panose="02020603050405020304" pitchFamily="18" charset="0"/>
              </a:rPr>
              <a:t>Привет, мои маленькие спортсмены и их уважаемые родители! По определенным, не зависящим от нас, причинам мы находимся сейчас дома. И не можем прибежать в наш просторный  спортивный зал и от души позаниматься и поиграть. Но мы же с вами спортсмены, поэтому, чтобы не потерять спортивную форму, объявляю марафон Здоровья. После преодоления которого, каждый из вас будет в отличной спортивной форме.  Итак, все готовы? Тогда… </a:t>
            </a:r>
            <a:r>
              <a:rPr lang="ru-RU" sz="1600" dirty="0" smtClean="0">
                <a:solidFill>
                  <a:srgbClr val="FF0000"/>
                </a:solidFill>
                <a:latin typeface="Arial Black" panose="020B0A04020102020204" pitchFamily="34" charset="0"/>
                <a:ea typeface="Times New Roman" panose="02020603050405020304" pitchFamily="18" charset="0"/>
              </a:rPr>
              <a:t>На старт… Внимание….Марш… </a:t>
            </a:r>
            <a:endParaRPr lang="ru-RU" sz="1600" dirty="0">
              <a:solidFill>
                <a:srgbClr val="FF0000"/>
              </a:solidFill>
              <a:latin typeface="Arial Black" panose="020B0A040201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11510"/>
            <a:ext cx="6462464" cy="882678"/>
          </a:xfrm>
          <a:prstGeom prst="rect">
            <a:avLst/>
          </a:prstGeom>
        </p:spPr>
        <p:txBody>
          <a:bodyPr wrap="square">
            <a:spAutoFit/>
          </a:bodyPr>
          <a:lstStyle/>
          <a:p>
            <a:pPr>
              <a:lnSpc>
                <a:spcPct val="107000"/>
              </a:lnSpc>
              <a:spcAft>
                <a:spcPts val="800"/>
              </a:spcAft>
            </a:pPr>
            <a:r>
              <a:rPr lang="ru-RU" sz="2400" dirty="0" smtClean="0">
                <a:solidFill>
                  <a:srgbClr val="FFC000"/>
                </a:solidFill>
                <a:latin typeface="Arial Black" panose="020B0A04020102020204" pitchFamily="34" charset="0"/>
                <a:ea typeface="Times New Roman" panose="02020603050405020304" pitchFamily="18" charset="0"/>
                <a:cs typeface="Times New Roman" panose="02020603050405020304" pitchFamily="18" charset="0"/>
              </a:rPr>
              <a:t> Спасибо </a:t>
            </a:r>
            <a:r>
              <a:rPr lang="ru-RU" sz="2400" dirty="0">
                <a:solidFill>
                  <a:srgbClr val="FFC000"/>
                </a:solidFill>
                <a:latin typeface="Arial Black" panose="020B0A04020102020204" pitchFamily="34" charset="0"/>
                <a:ea typeface="Times New Roman" panose="02020603050405020304" pitchFamily="18" charset="0"/>
                <a:cs typeface="Times New Roman" panose="02020603050405020304" pitchFamily="18" charset="0"/>
              </a:rPr>
              <a:t>за участие! Всем - здоровья, мира, счастья!</a:t>
            </a:r>
            <a:endParaRPr lang="ru-RU" sz="2400" dirty="0">
              <a:solidFill>
                <a:srgbClr val="FFC00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37009"/>
            <a:ext cx="6696744" cy="3171798"/>
          </a:xfrm>
          <a:prstGeom prst="rect">
            <a:avLst/>
          </a:prstGeom>
        </p:spPr>
      </p:pic>
      <p:sp>
        <p:nvSpPr>
          <p:cNvPr id="4" name="Прямоугольник 3"/>
          <p:cNvSpPr/>
          <p:nvPr/>
        </p:nvSpPr>
        <p:spPr>
          <a:xfrm rot="10800000" flipV="1">
            <a:off x="6300192" y="4378023"/>
            <a:ext cx="2520280" cy="646331"/>
          </a:xfrm>
          <a:prstGeom prst="rect">
            <a:avLst/>
          </a:prstGeom>
        </p:spPr>
        <p:txBody>
          <a:bodyPr wrap="square">
            <a:spAutoFit/>
          </a:bodyPr>
          <a:lstStyle/>
          <a:p>
            <a:r>
              <a:rPr lang="ru-RU" sz="1200" b="1" i="1" dirty="0">
                <a:solidFill>
                  <a:schemeClr val="accent5">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Подготовила инструктор по физической культуре Киселёва Н.А.</a:t>
            </a:r>
            <a:endParaRPr lang="ru-RU" sz="12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281418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9502"/>
            <a:ext cx="6462464" cy="2585323"/>
          </a:xfrm>
          <a:prstGeom prst="rect">
            <a:avLst/>
          </a:prstGeom>
        </p:spPr>
        <p:txBody>
          <a:bodyPr wrap="square">
            <a:spAutoFit/>
          </a:bodyPr>
          <a:lstStyle/>
          <a:p>
            <a:pPr algn="just"/>
            <a:r>
              <a:rPr lang="ru-RU" dirty="0" smtClean="0">
                <a:solidFill>
                  <a:srgbClr val="FFC000"/>
                </a:solidFill>
                <a:latin typeface="Arial Black" panose="020B0A04020102020204" pitchFamily="34" charset="0"/>
                <a:ea typeface="Times New Roman" panose="02020603050405020304" pitchFamily="18" charset="0"/>
              </a:rPr>
              <a:t>Начало нашей марафонской дистанции не из легких, нужно победить нашего злейшего врага-лень. Родители нам в этом помогут, у них есть  опыт.</a:t>
            </a:r>
          </a:p>
          <a:p>
            <a:pPr algn="just"/>
            <a:endParaRPr lang="ru-RU" dirty="0">
              <a:solidFill>
                <a:srgbClr val="FFC000"/>
              </a:solidFill>
              <a:latin typeface="Arial Black" panose="020B0A04020102020204" pitchFamily="34" charset="0"/>
              <a:ea typeface="Times New Roman" panose="02020603050405020304" pitchFamily="18" charset="0"/>
            </a:endParaRPr>
          </a:p>
          <a:p>
            <a:pPr algn="just"/>
            <a:r>
              <a:rPr lang="ru-RU" dirty="0" smtClean="0">
                <a:solidFill>
                  <a:srgbClr val="FFC000"/>
                </a:solidFill>
                <a:latin typeface="Arial Black" panose="020B0A04020102020204" pitchFamily="34" charset="0"/>
                <a:ea typeface="Times New Roman" panose="02020603050405020304" pitchFamily="18" charset="0"/>
              </a:rPr>
              <a:t>                  </a:t>
            </a:r>
            <a:r>
              <a:rPr lang="ru-RU" dirty="0" smtClean="0">
                <a:solidFill>
                  <a:schemeClr val="accent3">
                    <a:lumMod val="50000"/>
                  </a:schemeClr>
                </a:solidFill>
                <a:latin typeface="Arial Black" panose="020B0A04020102020204" pitchFamily="34" charset="0"/>
                <a:ea typeface="Times New Roman" panose="02020603050405020304" pitchFamily="18" charset="0"/>
              </a:rPr>
              <a:t>Утром </a:t>
            </a:r>
            <a:r>
              <a:rPr lang="ru-RU" dirty="0">
                <a:solidFill>
                  <a:schemeClr val="accent3">
                    <a:lumMod val="50000"/>
                  </a:schemeClr>
                </a:solidFill>
                <a:latin typeface="Arial Black" panose="020B0A04020102020204" pitchFamily="34" charset="0"/>
                <a:ea typeface="Times New Roman" panose="02020603050405020304" pitchFamily="18" charset="0"/>
              </a:rPr>
              <a:t>раньше поднимайся,</a:t>
            </a:r>
          </a:p>
          <a:p>
            <a:pPr algn="just"/>
            <a:r>
              <a:rPr lang="ru-RU" dirty="0" smtClean="0">
                <a:solidFill>
                  <a:schemeClr val="accent3">
                    <a:lumMod val="50000"/>
                  </a:schemeClr>
                </a:solidFill>
                <a:latin typeface="Arial Black" panose="020B0A04020102020204" pitchFamily="34" charset="0"/>
                <a:ea typeface="Times New Roman" panose="02020603050405020304" pitchFamily="18" charset="0"/>
              </a:rPr>
              <a:t>                  Прыгай</a:t>
            </a:r>
            <a:r>
              <a:rPr lang="ru-RU" dirty="0">
                <a:solidFill>
                  <a:schemeClr val="accent3">
                    <a:lumMod val="50000"/>
                  </a:schemeClr>
                </a:solidFill>
                <a:latin typeface="Arial Black" panose="020B0A04020102020204" pitchFamily="34" charset="0"/>
                <a:ea typeface="Times New Roman" panose="02020603050405020304" pitchFamily="18" charset="0"/>
              </a:rPr>
              <a:t>, бегай, отжимайся.</a:t>
            </a:r>
          </a:p>
          <a:p>
            <a:pPr algn="just"/>
            <a:r>
              <a:rPr lang="ru-RU" dirty="0" smtClean="0">
                <a:solidFill>
                  <a:schemeClr val="accent3">
                    <a:lumMod val="50000"/>
                  </a:schemeClr>
                </a:solidFill>
                <a:latin typeface="Arial Black" panose="020B0A04020102020204" pitchFamily="34" charset="0"/>
                <a:ea typeface="Times New Roman" panose="02020603050405020304" pitchFamily="18" charset="0"/>
              </a:rPr>
              <a:t>                  Для </a:t>
            </a:r>
            <a:r>
              <a:rPr lang="ru-RU" dirty="0">
                <a:solidFill>
                  <a:schemeClr val="accent3">
                    <a:lumMod val="50000"/>
                  </a:schemeClr>
                </a:solidFill>
                <a:latin typeface="Arial Black" panose="020B0A04020102020204" pitchFamily="34" charset="0"/>
                <a:ea typeface="Times New Roman" panose="02020603050405020304" pitchFamily="18" charset="0"/>
              </a:rPr>
              <a:t>здоровья, для порядка</a:t>
            </a:r>
          </a:p>
          <a:p>
            <a:r>
              <a:rPr lang="ru-RU" dirty="0" smtClean="0">
                <a:solidFill>
                  <a:schemeClr val="accent3">
                    <a:lumMod val="50000"/>
                  </a:schemeClr>
                </a:solidFill>
                <a:latin typeface="Arial Black" panose="020B0A04020102020204" pitchFamily="34" charset="0"/>
                <a:ea typeface="Calibri" panose="020F0502020204030204" pitchFamily="34" charset="0"/>
                <a:cs typeface="Times New Roman" panose="02020603050405020304" pitchFamily="18" charset="0"/>
              </a:rPr>
              <a:t>                  Людям </a:t>
            </a:r>
            <a:r>
              <a:rPr lang="ru-RU" dirty="0">
                <a:solidFill>
                  <a:schemeClr val="accent3">
                    <a:lumMod val="50000"/>
                  </a:schemeClr>
                </a:solidFill>
                <a:latin typeface="Arial Black" panose="020B0A04020102020204" pitchFamily="34" charset="0"/>
                <a:ea typeface="Calibri" panose="020F0502020204030204" pitchFamily="34" charset="0"/>
                <a:cs typeface="Times New Roman" panose="02020603050405020304" pitchFamily="18" charset="0"/>
              </a:rPr>
              <a:t>всем </a:t>
            </a:r>
            <a:r>
              <a:rPr lang="ru-RU" dirty="0" smtClean="0">
                <a:solidFill>
                  <a:schemeClr val="accent3">
                    <a:lumMod val="50000"/>
                  </a:schemeClr>
                </a:solidFill>
                <a:latin typeface="Arial Black" panose="020B0A04020102020204" pitchFamily="34" charset="0"/>
                <a:ea typeface="Calibri" panose="020F0502020204030204" pitchFamily="34" charset="0"/>
                <a:cs typeface="Times New Roman" panose="02020603050405020304" pitchFamily="18" charset="0"/>
              </a:rPr>
              <a:t>нужна зарядка </a:t>
            </a:r>
            <a:endParaRPr lang="ru-RU" dirty="0">
              <a:solidFill>
                <a:schemeClr val="accent3">
                  <a:lumMod val="50000"/>
                </a:schemeClr>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83518"/>
            <a:ext cx="8856984" cy="3046988"/>
          </a:xfrm>
          <a:prstGeom prst="rect">
            <a:avLst/>
          </a:prstGeom>
        </p:spPr>
        <p:txBody>
          <a:bodyPr wrap="square">
            <a:spAutoFit/>
          </a:bodyPr>
          <a:lstStyle/>
          <a:p>
            <a:pPr marL="2540" indent="-2540" algn="ctr">
              <a:spcAft>
                <a:spcPts val="0"/>
              </a:spcAft>
            </a:pPr>
            <a:r>
              <a:rPr lang="ru-RU" sz="2000" b="1" i="1" dirty="0">
                <a:solidFill>
                  <a:schemeClr val="tx2">
                    <a:lumMod val="75000"/>
                  </a:schemeClr>
                </a:solidFill>
                <a:latin typeface="Arial Black" panose="020B0A04020102020204" pitchFamily="34" charset="0"/>
                <a:ea typeface="Times New Roman" panose="02020603050405020304" pitchFamily="18" charset="0"/>
              </a:rPr>
              <a:t>Комплекс утренней гимнастики  </a:t>
            </a:r>
            <a:endParaRPr lang="ru-RU" sz="1600" dirty="0">
              <a:solidFill>
                <a:schemeClr val="tx2">
                  <a:lumMod val="75000"/>
                </a:schemeClr>
              </a:solidFill>
              <a:latin typeface="Arial Black" panose="020B0A04020102020204" pitchFamily="34" charset="0"/>
              <a:ea typeface="Times New Roman" panose="02020603050405020304" pitchFamily="18" charset="0"/>
            </a:endParaRPr>
          </a:p>
          <a:p>
            <a:pPr marL="228600" indent="-228600" algn="ctr">
              <a:spcAft>
                <a:spcPts val="0"/>
              </a:spcAft>
            </a:pPr>
            <a:r>
              <a:rPr lang="ru-RU" b="1" i="1" dirty="0">
                <a:solidFill>
                  <a:schemeClr val="tx2">
                    <a:lumMod val="75000"/>
                  </a:schemeClr>
                </a:solidFill>
                <a:latin typeface="Arial Black" panose="020B0A04020102020204" pitchFamily="34" charset="0"/>
                <a:ea typeface="Times New Roman" panose="02020603050405020304" pitchFamily="18" charset="0"/>
              </a:rPr>
              <a:t>(для маленьких </a:t>
            </a:r>
            <a:r>
              <a:rPr lang="ru-RU" b="1" i="1" dirty="0" smtClean="0">
                <a:solidFill>
                  <a:schemeClr val="tx2">
                    <a:lumMod val="75000"/>
                  </a:schemeClr>
                </a:solidFill>
                <a:latin typeface="Arial Black" panose="020B0A04020102020204" pitchFamily="34" charset="0"/>
                <a:ea typeface="Times New Roman" panose="02020603050405020304" pitchFamily="18" charset="0"/>
              </a:rPr>
              <a:t>спортсменов)</a:t>
            </a:r>
          </a:p>
          <a:p>
            <a:pPr marL="228600" indent="-228600" algn="ctr">
              <a:spcAft>
                <a:spcPts val="0"/>
              </a:spcAft>
            </a:pPr>
            <a:endParaRPr lang="ru-RU" sz="1400" b="1" i="1" dirty="0" smtClean="0">
              <a:solidFill>
                <a:schemeClr val="tx2">
                  <a:lumMod val="75000"/>
                </a:schemeClr>
              </a:solidFill>
              <a:latin typeface="Arial Black" panose="020B0A04020102020204" pitchFamily="34" charset="0"/>
              <a:ea typeface="Times New Roman" panose="02020603050405020304" pitchFamily="18" charset="0"/>
            </a:endParaRPr>
          </a:p>
          <a:p>
            <a:pPr marL="228600" indent="-228600">
              <a:spcAft>
                <a:spcPts val="0"/>
              </a:spcAft>
            </a:pPr>
            <a:r>
              <a:rPr lang="ru-RU" sz="1400" b="1" dirty="0" smtClean="0">
                <a:solidFill>
                  <a:schemeClr val="tx2">
                    <a:lumMod val="75000"/>
                  </a:schemeClr>
                </a:solidFill>
                <a:latin typeface="Arial Black" panose="020B0A04020102020204" pitchFamily="34" charset="0"/>
                <a:ea typeface="Times New Roman" panose="02020603050405020304" pitchFamily="18" charset="0"/>
              </a:rPr>
              <a:t>1</a:t>
            </a:r>
            <a:r>
              <a:rPr lang="ru-RU" sz="1400" b="1" dirty="0">
                <a:solidFill>
                  <a:schemeClr val="tx2">
                    <a:lumMod val="75000"/>
                  </a:schemeClr>
                </a:solidFill>
                <a:latin typeface="Arial Black" panose="020B0A04020102020204" pitchFamily="34" charset="0"/>
                <a:ea typeface="Times New Roman" panose="02020603050405020304" pitchFamily="18" charset="0"/>
              </a:rPr>
              <a:t>.  «ПОКАЖИ РУКИ»</a:t>
            </a:r>
            <a:endParaRPr lang="ru-RU" sz="1400" dirty="0">
              <a:solidFill>
                <a:schemeClr val="tx2">
                  <a:lumMod val="75000"/>
                </a:schemeClr>
              </a:solidFill>
              <a:latin typeface="Arial Black" panose="020B0A04020102020204" pitchFamily="34" charset="0"/>
              <a:ea typeface="Times New Roman" panose="02020603050405020304" pitchFamily="18" charset="0"/>
            </a:endParaRPr>
          </a:p>
          <a:p>
            <a:r>
              <a:rPr lang="ru-RU" sz="1400" b="1" dirty="0">
                <a:solidFill>
                  <a:schemeClr val="tx2">
                    <a:lumMod val="75000"/>
                  </a:schemeClr>
                </a:solidFill>
                <a:latin typeface="Arial Black" panose="020B0A04020102020204" pitchFamily="34" charset="0"/>
                <a:ea typeface="Times New Roman" panose="02020603050405020304" pitchFamily="18" charset="0"/>
              </a:rPr>
              <a:t>И. п.: </a:t>
            </a:r>
            <a:r>
              <a:rPr lang="ru-RU" sz="1400" dirty="0">
                <a:solidFill>
                  <a:schemeClr val="tx2">
                    <a:lumMod val="75000"/>
                  </a:schemeClr>
                </a:solidFill>
                <a:latin typeface="Arial Black" panose="020B0A04020102020204" pitchFamily="34" charset="0"/>
                <a:ea typeface="Times New Roman" panose="02020603050405020304" pitchFamily="18" charset="0"/>
              </a:rPr>
              <a:t>ноги слегка расставить, руки вниз. </a:t>
            </a:r>
            <a:r>
              <a:rPr lang="ru-RU" sz="1400" b="1" dirty="0">
                <a:solidFill>
                  <a:schemeClr val="tx2">
                    <a:lumMod val="75000"/>
                  </a:schemeClr>
                </a:solidFill>
                <a:latin typeface="Arial Black" panose="020B0A04020102020204" pitchFamily="34" charset="0"/>
                <a:ea typeface="Times New Roman" panose="02020603050405020304" pitchFamily="18" charset="0"/>
              </a:rPr>
              <a:t>Выполнение: </a:t>
            </a:r>
            <a:r>
              <a:rPr lang="ru-RU" sz="1400" dirty="0">
                <a:solidFill>
                  <a:schemeClr val="tx2">
                    <a:lumMod val="75000"/>
                  </a:schemeClr>
                </a:solidFill>
                <a:latin typeface="Arial Black" panose="020B0A04020102020204" pitchFamily="34" charset="0"/>
                <a:ea typeface="Times New Roman" panose="02020603050405020304" pitchFamily="18" charset="0"/>
              </a:rPr>
              <a:t>руки </a:t>
            </a:r>
            <a:r>
              <a:rPr lang="ru-RU" sz="1400" dirty="0" smtClean="0">
                <a:solidFill>
                  <a:schemeClr val="tx2">
                    <a:lumMod val="75000"/>
                  </a:schemeClr>
                </a:solidFill>
                <a:latin typeface="Arial Black" panose="020B0A04020102020204" pitchFamily="34" charset="0"/>
                <a:ea typeface="Times New Roman" panose="02020603050405020304" pitchFamily="18" charset="0"/>
              </a:rPr>
              <a:t>вперед, </a:t>
            </a:r>
            <a:r>
              <a:rPr lang="ru-RU" sz="1400" dirty="0">
                <a:solidFill>
                  <a:schemeClr val="tx2">
                    <a:lumMod val="75000"/>
                  </a:schemeClr>
                </a:solidFill>
                <a:latin typeface="Arial Black" panose="020B0A04020102020204" pitchFamily="34" charset="0"/>
                <a:ea typeface="Times New Roman" panose="02020603050405020304" pitchFamily="18" charset="0"/>
              </a:rPr>
              <a:t>«вниз». </a:t>
            </a:r>
            <a:r>
              <a:rPr lang="ru-RU" sz="1400" b="1" dirty="0">
                <a:solidFill>
                  <a:schemeClr val="tx2">
                    <a:lumMod val="75000"/>
                  </a:schemeClr>
                </a:solidFill>
                <a:latin typeface="Arial Black" panose="020B0A04020102020204" pitchFamily="34" charset="0"/>
                <a:ea typeface="Times New Roman" panose="02020603050405020304" pitchFamily="18" charset="0"/>
              </a:rPr>
              <a:t>Повторить: </a:t>
            </a:r>
            <a:r>
              <a:rPr lang="ru-RU" sz="1400" dirty="0">
                <a:solidFill>
                  <a:schemeClr val="tx2">
                    <a:lumMod val="75000"/>
                  </a:schemeClr>
                </a:solidFill>
                <a:latin typeface="Arial Black" panose="020B0A04020102020204" pitchFamily="34" charset="0"/>
                <a:ea typeface="Times New Roman" panose="02020603050405020304" pitchFamily="18" charset="0"/>
              </a:rPr>
              <a:t>5-6 раз</a:t>
            </a:r>
            <a:r>
              <a:rPr lang="ru-RU" sz="1400" dirty="0" smtClean="0">
                <a:solidFill>
                  <a:schemeClr val="tx2">
                    <a:lumMod val="75000"/>
                  </a:schemeClr>
                </a:solidFill>
                <a:latin typeface="Arial Black" panose="020B0A04020102020204" pitchFamily="34" charset="0"/>
                <a:ea typeface="Times New Roman" panose="02020603050405020304" pitchFamily="18" charset="0"/>
              </a:rPr>
              <a:t>.</a:t>
            </a:r>
          </a:p>
          <a:p>
            <a:r>
              <a:rPr lang="ru-RU" sz="1400" dirty="0" smtClean="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2.  «ГДЕ КОЛЕНИ»</a:t>
            </a:r>
            <a:r>
              <a:rPr lang="ru-RU" sz="1400" dirty="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И. п.: </a:t>
            </a:r>
            <a:r>
              <a:rPr lang="ru-RU" sz="1400" b="1" dirty="0" smtClean="0">
                <a:solidFill>
                  <a:schemeClr val="tx2">
                    <a:lumMod val="75000"/>
                  </a:schemeClr>
                </a:solidFill>
                <a:latin typeface="Arial Black" panose="020B0A04020102020204" pitchFamily="34" charset="0"/>
                <a:ea typeface="Times New Roman" panose="02020603050405020304" pitchFamily="18" charset="0"/>
              </a:rPr>
              <a:t>основная </a:t>
            </a:r>
            <a:r>
              <a:rPr lang="ru-RU" sz="1400" b="1" dirty="0" err="1" smtClean="0">
                <a:solidFill>
                  <a:schemeClr val="tx2">
                    <a:lumMod val="75000"/>
                  </a:schemeClr>
                </a:solidFill>
                <a:latin typeface="Arial Black" panose="020B0A04020102020204" pitchFamily="34" charset="0"/>
                <a:ea typeface="Times New Roman" panose="02020603050405020304" pitchFamily="18" charset="0"/>
              </a:rPr>
              <a:t>стойка,</a:t>
            </a:r>
            <a:r>
              <a:rPr lang="ru-RU" sz="1400" dirty="0" err="1" smtClean="0">
                <a:solidFill>
                  <a:schemeClr val="tx2">
                    <a:lumMod val="75000"/>
                  </a:schemeClr>
                </a:solidFill>
                <a:latin typeface="Arial Black" panose="020B0A04020102020204" pitchFamily="34" charset="0"/>
                <a:ea typeface="Times New Roman" panose="02020603050405020304" pitchFamily="18" charset="0"/>
              </a:rPr>
              <a:t>ноги</a:t>
            </a:r>
            <a:r>
              <a:rPr lang="ru-RU" sz="1400" dirty="0" smtClean="0">
                <a:solidFill>
                  <a:schemeClr val="tx2">
                    <a:lumMod val="75000"/>
                  </a:schemeClr>
                </a:solidFill>
                <a:latin typeface="Arial Black" panose="020B0A04020102020204" pitchFamily="34" charset="0"/>
                <a:ea typeface="Times New Roman" panose="02020603050405020304" pitchFamily="18" charset="0"/>
              </a:rPr>
              <a:t> </a:t>
            </a:r>
            <a:r>
              <a:rPr lang="ru-RU" sz="1400" dirty="0">
                <a:solidFill>
                  <a:schemeClr val="tx2">
                    <a:lumMod val="75000"/>
                  </a:schemeClr>
                </a:solidFill>
                <a:latin typeface="Arial Black" panose="020B0A04020102020204" pitchFamily="34" charset="0"/>
                <a:ea typeface="Times New Roman" panose="02020603050405020304" pitchFamily="18" charset="0"/>
              </a:rPr>
              <a:t>на ширине </a:t>
            </a:r>
            <a:r>
              <a:rPr lang="ru-RU" sz="1400" dirty="0" smtClean="0">
                <a:solidFill>
                  <a:schemeClr val="tx2">
                    <a:lumMod val="75000"/>
                  </a:schemeClr>
                </a:solidFill>
                <a:latin typeface="Arial Black" panose="020B0A04020102020204" pitchFamily="34" charset="0"/>
                <a:ea typeface="Times New Roman" panose="02020603050405020304" pitchFamily="18" charset="0"/>
              </a:rPr>
              <a:t>плеч. </a:t>
            </a:r>
            <a:r>
              <a:rPr lang="ru-RU" sz="1400" b="1" dirty="0">
                <a:solidFill>
                  <a:schemeClr val="tx2">
                    <a:lumMod val="75000"/>
                  </a:schemeClr>
                </a:solidFill>
                <a:latin typeface="Arial Black" panose="020B0A04020102020204" pitchFamily="34" charset="0"/>
                <a:ea typeface="Times New Roman" panose="02020603050405020304" pitchFamily="18" charset="0"/>
              </a:rPr>
              <a:t>Выполнение:</a:t>
            </a:r>
            <a:r>
              <a:rPr lang="ru-RU" sz="1400" dirty="0">
                <a:solidFill>
                  <a:schemeClr val="tx2">
                    <a:lumMod val="75000"/>
                  </a:schemeClr>
                </a:solidFill>
                <a:latin typeface="Arial Black" panose="020B0A04020102020204" pitchFamily="34" charset="0"/>
                <a:ea typeface="Times New Roman" panose="02020603050405020304" pitchFamily="18" charset="0"/>
              </a:rPr>
              <a:t> наклон вперед, ладони на колени, выпрямиться. </a:t>
            </a:r>
            <a:r>
              <a:rPr lang="ru-RU" sz="1400" b="1" dirty="0">
                <a:solidFill>
                  <a:schemeClr val="tx2">
                    <a:lumMod val="75000"/>
                  </a:schemeClr>
                </a:solidFill>
                <a:latin typeface="Arial Black" panose="020B0A04020102020204" pitchFamily="34" charset="0"/>
                <a:ea typeface="Times New Roman" panose="02020603050405020304" pitchFamily="18" charset="0"/>
              </a:rPr>
              <a:t>Повторить:</a:t>
            </a:r>
            <a:r>
              <a:rPr lang="ru-RU" sz="1400" dirty="0">
                <a:solidFill>
                  <a:schemeClr val="tx2">
                    <a:lumMod val="75000"/>
                  </a:schemeClr>
                </a:solidFill>
                <a:latin typeface="Arial Black" panose="020B0A04020102020204" pitchFamily="34" charset="0"/>
                <a:ea typeface="Times New Roman" panose="02020603050405020304" pitchFamily="18" charset="0"/>
              </a:rPr>
              <a:t> 5-6 раз</a:t>
            </a:r>
            <a:r>
              <a:rPr lang="ru-RU" sz="1400" dirty="0" smtClean="0">
                <a:solidFill>
                  <a:schemeClr val="tx2">
                    <a:lumMod val="75000"/>
                  </a:schemeClr>
                </a:solidFill>
                <a:latin typeface="Arial Black" panose="020B0A04020102020204" pitchFamily="34" charset="0"/>
                <a:ea typeface="Times New Roman" panose="02020603050405020304" pitchFamily="18" charset="0"/>
              </a:rPr>
              <a:t>.</a:t>
            </a:r>
          </a:p>
          <a:p>
            <a:r>
              <a:rPr lang="ru-RU" sz="1400" dirty="0" smtClean="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3.  «ШАГАЮТ НАШИ НОЖКИ»</a:t>
            </a:r>
            <a:r>
              <a:rPr lang="ru-RU" sz="1400" dirty="0">
                <a:solidFill>
                  <a:schemeClr val="tx2">
                    <a:lumMod val="75000"/>
                  </a:schemeClr>
                </a:solidFill>
                <a:latin typeface="Arial Black" panose="020B0A04020102020204" pitchFamily="34" charset="0"/>
                <a:ea typeface="Times New Roman" panose="02020603050405020304" pitchFamily="18" charset="0"/>
              </a:rPr>
              <a:t> </a:t>
            </a:r>
            <a:r>
              <a:rPr lang="ru-RU" sz="1400" dirty="0" smtClean="0">
                <a:solidFill>
                  <a:schemeClr val="tx2">
                    <a:lumMod val="75000"/>
                  </a:schemeClr>
                </a:solidFill>
                <a:latin typeface="Arial Black" panose="020B0A04020102020204" pitchFamily="34" charset="0"/>
                <a:ea typeface="Times New Roman" panose="02020603050405020304" pitchFamily="18" charset="0"/>
              </a:rPr>
              <a:t> </a:t>
            </a:r>
            <a:r>
              <a:rPr lang="ru-RU" sz="1400" b="1" dirty="0" err="1" smtClean="0">
                <a:solidFill>
                  <a:schemeClr val="tx2">
                    <a:lumMod val="75000"/>
                  </a:schemeClr>
                </a:solidFill>
                <a:latin typeface="Arial Black" panose="020B0A04020102020204" pitchFamily="34" charset="0"/>
                <a:ea typeface="Times New Roman" panose="02020603050405020304" pitchFamily="18" charset="0"/>
              </a:rPr>
              <a:t>И.п</a:t>
            </a:r>
            <a:r>
              <a:rPr lang="ru-RU" sz="1400" b="1" dirty="0">
                <a:solidFill>
                  <a:schemeClr val="tx2">
                    <a:lumMod val="75000"/>
                  </a:schemeClr>
                </a:solidFill>
                <a:latin typeface="Arial Black" panose="020B0A04020102020204" pitchFamily="34" charset="0"/>
                <a:ea typeface="Times New Roman" panose="02020603050405020304" pitchFamily="18" charset="0"/>
              </a:rPr>
              <a:t>.:</a:t>
            </a:r>
            <a:r>
              <a:rPr lang="ru-RU" sz="1400" dirty="0">
                <a:solidFill>
                  <a:schemeClr val="tx2">
                    <a:lumMod val="75000"/>
                  </a:schemeClr>
                </a:solidFill>
                <a:latin typeface="Arial Black" panose="020B0A04020102020204" pitchFamily="34" charset="0"/>
                <a:ea typeface="Times New Roman" panose="02020603050405020304" pitchFamily="18" charset="0"/>
              </a:rPr>
              <a:t> ноги слегка расставить, руки вниз. </a:t>
            </a:r>
            <a:r>
              <a:rPr lang="ru-RU" sz="1400" b="1" dirty="0">
                <a:solidFill>
                  <a:schemeClr val="tx2">
                    <a:lumMod val="75000"/>
                  </a:schemeClr>
                </a:solidFill>
                <a:latin typeface="Arial Black" panose="020B0A04020102020204" pitchFamily="34" charset="0"/>
                <a:ea typeface="Times New Roman" panose="02020603050405020304" pitchFamily="18" charset="0"/>
              </a:rPr>
              <a:t>Выполнение:</a:t>
            </a:r>
            <a:r>
              <a:rPr lang="ru-RU" sz="1400" dirty="0">
                <a:solidFill>
                  <a:schemeClr val="tx2">
                    <a:lumMod val="75000"/>
                  </a:schemeClr>
                </a:solidFill>
                <a:latin typeface="Arial Black" panose="020B0A04020102020204" pitchFamily="34" charset="0"/>
                <a:ea typeface="Times New Roman" panose="02020603050405020304" pitchFamily="18" charset="0"/>
              </a:rPr>
              <a:t> высоко попеременно поднимать ноги, размахивая руками.</a:t>
            </a:r>
            <a:r>
              <a:rPr lang="ru-RU" sz="1400" b="1" dirty="0">
                <a:solidFill>
                  <a:schemeClr val="tx2">
                    <a:lumMod val="75000"/>
                  </a:schemeClr>
                </a:solidFill>
                <a:latin typeface="Arial Black" panose="020B0A04020102020204" pitchFamily="34" charset="0"/>
                <a:ea typeface="Times New Roman" panose="02020603050405020304" pitchFamily="18" charset="0"/>
              </a:rPr>
              <a:t> </a:t>
            </a:r>
            <a:r>
              <a:rPr lang="ru-RU" sz="1400" dirty="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Повторить: </a:t>
            </a:r>
            <a:r>
              <a:rPr lang="ru-RU" sz="1400" dirty="0">
                <a:solidFill>
                  <a:schemeClr val="tx2">
                    <a:lumMod val="75000"/>
                  </a:schemeClr>
                </a:solidFill>
                <a:latin typeface="Arial Black" panose="020B0A04020102020204" pitchFamily="34" charset="0"/>
                <a:ea typeface="Times New Roman" panose="02020603050405020304" pitchFamily="18" charset="0"/>
              </a:rPr>
              <a:t>5-7 сек., 3 раза</a:t>
            </a:r>
            <a:r>
              <a:rPr lang="ru-RU" sz="1400" dirty="0" smtClean="0">
                <a:solidFill>
                  <a:schemeClr val="tx2">
                    <a:lumMod val="75000"/>
                  </a:schemeClr>
                </a:solidFill>
                <a:latin typeface="Arial Black" panose="020B0A04020102020204" pitchFamily="34" charset="0"/>
                <a:ea typeface="Times New Roman" panose="02020603050405020304" pitchFamily="18" charset="0"/>
              </a:rPr>
              <a:t>.</a:t>
            </a:r>
          </a:p>
          <a:p>
            <a:r>
              <a:rPr lang="ru-RU" sz="1400" dirty="0" smtClean="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4.  «ПОДПРЫГИВАНИЕ»</a:t>
            </a:r>
            <a:r>
              <a:rPr lang="ru-RU" sz="1400" dirty="0">
                <a:solidFill>
                  <a:schemeClr val="tx2">
                    <a:lumMod val="75000"/>
                  </a:schemeClr>
                </a:solidFill>
                <a:latin typeface="Arial Black" panose="020B0A04020102020204" pitchFamily="34" charset="0"/>
                <a:ea typeface="Times New Roman" panose="02020603050405020304" pitchFamily="18" charset="0"/>
              </a:rPr>
              <a:t> </a:t>
            </a:r>
            <a:r>
              <a:rPr lang="ru-RU" sz="1400" b="1" dirty="0">
                <a:solidFill>
                  <a:schemeClr val="tx2">
                    <a:lumMod val="75000"/>
                  </a:schemeClr>
                </a:solidFill>
                <a:latin typeface="Arial Black" panose="020B0A04020102020204" pitchFamily="34" charset="0"/>
                <a:ea typeface="Times New Roman" panose="02020603050405020304" pitchFamily="18" charset="0"/>
              </a:rPr>
              <a:t>И. п.: </a:t>
            </a:r>
            <a:r>
              <a:rPr lang="ru-RU" sz="1400" dirty="0">
                <a:solidFill>
                  <a:schemeClr val="tx2">
                    <a:lumMod val="75000"/>
                  </a:schemeClr>
                </a:solidFill>
                <a:latin typeface="Arial Black" panose="020B0A04020102020204" pitchFamily="34" charset="0"/>
                <a:ea typeface="Times New Roman" panose="02020603050405020304" pitchFamily="18" charset="0"/>
              </a:rPr>
              <a:t>ноги слегка расставить, руки на пояс. </a:t>
            </a:r>
            <a:r>
              <a:rPr lang="ru-RU" sz="1400" b="1" dirty="0">
                <a:solidFill>
                  <a:schemeClr val="tx2">
                    <a:lumMod val="75000"/>
                  </a:schemeClr>
                </a:solidFill>
                <a:latin typeface="Arial Black" panose="020B0A04020102020204" pitchFamily="34" charset="0"/>
                <a:ea typeface="Times New Roman" panose="02020603050405020304" pitchFamily="18" charset="0"/>
              </a:rPr>
              <a:t>Выполнение: </a:t>
            </a:r>
            <a:r>
              <a:rPr lang="ru-RU" sz="1400" dirty="0">
                <a:solidFill>
                  <a:schemeClr val="tx2">
                    <a:lumMod val="75000"/>
                  </a:schemeClr>
                </a:solidFill>
                <a:latin typeface="Arial Black" panose="020B0A04020102020204" pitchFamily="34" charset="0"/>
                <a:ea typeface="Times New Roman" panose="02020603050405020304" pitchFamily="18" charset="0"/>
              </a:rPr>
              <a:t>8-10 подпрыгиваний на месте, чередуя с ходьбой. </a:t>
            </a:r>
            <a:r>
              <a:rPr lang="ru-RU" sz="1400" b="1" dirty="0">
                <a:solidFill>
                  <a:schemeClr val="tx2">
                    <a:lumMod val="75000"/>
                  </a:schemeClr>
                </a:solidFill>
                <a:latin typeface="Arial Black" panose="020B0A04020102020204" pitchFamily="34" charset="0"/>
                <a:ea typeface="Times New Roman" panose="02020603050405020304" pitchFamily="18" charset="0"/>
              </a:rPr>
              <a:t>Повторить: </a:t>
            </a:r>
            <a:r>
              <a:rPr lang="ru-RU" sz="1400" dirty="0">
                <a:solidFill>
                  <a:schemeClr val="tx2">
                    <a:lumMod val="75000"/>
                  </a:schemeClr>
                </a:solidFill>
                <a:latin typeface="Arial Black" panose="020B0A04020102020204" pitchFamily="34" charset="0"/>
                <a:ea typeface="Times New Roman" panose="02020603050405020304" pitchFamily="18" charset="0"/>
              </a:rPr>
              <a:t>3 раза. </a:t>
            </a:r>
            <a:endParaRPr lang="ru-RU" sz="1400" dirty="0">
              <a:solidFill>
                <a:schemeClr val="tx2">
                  <a:lumMod val="75000"/>
                </a:schemeClr>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7494"/>
            <a:ext cx="8280920" cy="4047198"/>
          </a:xfrm>
          <a:prstGeom prst="rect">
            <a:avLst/>
          </a:prstGeom>
        </p:spPr>
        <p:txBody>
          <a:bodyPr wrap="square">
            <a:spAutoFit/>
          </a:bodyPr>
          <a:lstStyle/>
          <a:p>
            <a:pPr marL="2540" indent="177800" algn="ctr">
              <a:lnSpc>
                <a:spcPct val="107000"/>
              </a:lnSpc>
              <a:spcAft>
                <a:spcPts val="0"/>
              </a:spcAft>
            </a:pPr>
            <a:r>
              <a:rPr lang="ru-RU" sz="1600" b="1" i="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Комплекс утренней гимнастики (спортсменам 4-5лет)</a:t>
            </a:r>
            <a:endParaRPr lang="ru-RU" sz="1600" b="1"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2540" indent="177800" algn="ctr">
              <a:lnSpc>
                <a:spcPct val="107000"/>
              </a:lnSpc>
              <a:spcAft>
                <a:spcPts val="0"/>
              </a:spcAft>
            </a:pPr>
            <a:r>
              <a:rPr lang="ru-RU" sz="1100" b="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a:t>
            </a:r>
            <a:endParaRPr lang="ru-RU" sz="1100" b="1"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180340">
              <a:lnSpc>
                <a:spcPct val="107000"/>
              </a:lnSpc>
              <a:spcAft>
                <a:spcPts val="0"/>
              </a:spcAft>
            </a:pPr>
            <a:r>
              <a:rPr lang="ru-RU" sz="1100" i="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 И. п. </a:t>
            </a: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стойка ноги на ширине ступни, руки внизу.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 — поднять руки в стороны;</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2 — руки за голову;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 — руки в стороны;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4 — вернуться в и. п. (6-7 раз).</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2"/>
              <a:tabLst>
                <a:tab pos="457200" algn="l"/>
              </a:tabLst>
            </a:pPr>
            <a:r>
              <a:rPr lang="ru-RU" sz="11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 </a:t>
            </a:r>
            <a:r>
              <a:rPr lang="ru-RU" sz="11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ноги на ширине плеч, руки на поясе.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 — руки в стороны;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2 — наклон вправо (влево), правая рука вниз, левая вверх;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 — выпрямиться, руки в стороны;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4 — и. п. (4-6 раз).</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tabLst>
                <a:tab pos="457200" algn="l"/>
              </a:tabLst>
            </a:pPr>
            <a:r>
              <a:rPr lang="ru-RU" sz="11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a:t>
            </a:r>
            <a:r>
              <a:rPr lang="ru-RU" sz="11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стойка на коленях, руки у плеч.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1-2 — поворот вправо (влево), коснуться пятки левой (правой) ноги;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3-4 — вернуться в и. п. (6 раз).</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tabLst>
                <a:tab pos="457200" algn="l"/>
              </a:tabLst>
            </a:pPr>
            <a:r>
              <a:rPr lang="ru-RU" sz="11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 </a:t>
            </a:r>
            <a:r>
              <a:rPr lang="ru-RU" sz="11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сидя ноги прямые, руки в упоре сзади.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1-2 — поднять прямые ноги вверх;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1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3-4 — вернуться в и. п. (5 раз).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startAt="5"/>
              <a:tabLst>
                <a:tab pos="457200" algn="l"/>
              </a:tabLst>
            </a:pPr>
            <a:r>
              <a:rPr lang="ru-RU" sz="1100" b="1" dirty="0">
                <a:solidFill>
                  <a:schemeClr val="tx2">
                    <a:lumMod val="75000"/>
                  </a:schemeClr>
                </a:solidFill>
                <a:latin typeface="Arial Black" panose="020B0A04020102020204" pitchFamily="34" charset="0"/>
                <a:ea typeface="Times New Roman" panose="02020603050405020304" pitchFamily="18" charset="0"/>
              </a:rPr>
              <a:t>И. п.: </a:t>
            </a:r>
            <a:r>
              <a:rPr lang="ru-RU" sz="1100" dirty="0">
                <a:solidFill>
                  <a:schemeClr val="tx2">
                    <a:lumMod val="75000"/>
                  </a:schemeClr>
                </a:solidFill>
                <a:latin typeface="Arial Black" panose="020B0A04020102020204" pitchFamily="34" charset="0"/>
                <a:ea typeface="Times New Roman" panose="02020603050405020304" pitchFamily="18" charset="0"/>
              </a:rPr>
              <a:t>ноги слегка расставить, руки на пояс. </a:t>
            </a:r>
            <a:r>
              <a:rPr lang="ru-RU" sz="1100" b="1" dirty="0">
                <a:solidFill>
                  <a:schemeClr val="tx2">
                    <a:lumMod val="75000"/>
                  </a:schemeClr>
                </a:solidFill>
                <a:latin typeface="Arial Black" panose="020B0A04020102020204" pitchFamily="34" charset="0"/>
                <a:ea typeface="Times New Roman" panose="02020603050405020304" pitchFamily="18" charset="0"/>
              </a:rPr>
              <a:t>Выполнение: </a:t>
            </a:r>
            <a:r>
              <a:rPr lang="ru-RU" sz="1100" dirty="0" smtClean="0">
                <a:solidFill>
                  <a:schemeClr val="tx2">
                    <a:lumMod val="75000"/>
                  </a:schemeClr>
                </a:solidFill>
                <a:latin typeface="Arial Black" panose="020B0A04020102020204" pitchFamily="34" charset="0"/>
                <a:ea typeface="Times New Roman" panose="02020603050405020304" pitchFamily="18" charset="0"/>
              </a:rPr>
              <a:t>10-15 </a:t>
            </a:r>
            <a:r>
              <a:rPr lang="ru-RU" sz="1100" dirty="0">
                <a:solidFill>
                  <a:schemeClr val="tx2">
                    <a:lumMod val="75000"/>
                  </a:schemeClr>
                </a:solidFill>
                <a:latin typeface="Arial Black" panose="020B0A04020102020204" pitchFamily="34" charset="0"/>
                <a:ea typeface="Times New Roman" panose="02020603050405020304" pitchFamily="18" charset="0"/>
              </a:rPr>
              <a:t>подпрыгиваний на месте, чередуя с ходьбой. </a:t>
            </a:r>
            <a:r>
              <a:rPr lang="ru-RU" sz="1100" b="1" dirty="0">
                <a:solidFill>
                  <a:schemeClr val="tx2">
                    <a:lumMod val="75000"/>
                  </a:schemeClr>
                </a:solidFill>
                <a:latin typeface="Arial Black" panose="020B0A04020102020204" pitchFamily="34" charset="0"/>
                <a:ea typeface="Times New Roman" panose="02020603050405020304" pitchFamily="18" charset="0"/>
              </a:rPr>
              <a:t>Повторить: </a:t>
            </a:r>
            <a:r>
              <a:rPr lang="ru-RU" sz="1100" dirty="0">
                <a:solidFill>
                  <a:schemeClr val="tx2">
                    <a:lumMod val="75000"/>
                  </a:schemeClr>
                </a:solidFill>
                <a:latin typeface="Arial Black" panose="020B0A04020102020204" pitchFamily="34" charset="0"/>
                <a:ea typeface="Times New Roman" panose="02020603050405020304" pitchFamily="18" charset="0"/>
              </a:rPr>
              <a:t>3 раза. </a:t>
            </a:r>
            <a:endParaRPr lang="ru-RU" sz="1100" dirty="0">
              <a:solidFill>
                <a:schemeClr val="tx2">
                  <a:lumMod val="75000"/>
                </a:schemeClr>
              </a:solidFill>
              <a:latin typeface="Arial Black" panose="020B0A04020102020204" pitchFamily="34" charset="0"/>
            </a:endParaRPr>
          </a:p>
          <a:p>
            <a:pPr lvl="0">
              <a:lnSpc>
                <a:spcPct val="107000"/>
              </a:lnSpc>
              <a:spcAft>
                <a:spcPts val="0"/>
              </a:spcAft>
              <a:tabLst>
                <a:tab pos="457200" algn="l"/>
              </a:tabLst>
            </a:pPr>
            <a:r>
              <a:rPr lang="ru-RU" sz="11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a:t>
            </a:r>
            <a:endParaRPr lang="ru-RU" sz="11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10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5486"/>
            <a:ext cx="8424936" cy="4599785"/>
          </a:xfrm>
          <a:prstGeom prst="rect">
            <a:avLst/>
          </a:prstGeom>
        </p:spPr>
        <p:txBody>
          <a:bodyPr wrap="square">
            <a:spAutoFit/>
          </a:bodyPr>
          <a:lstStyle/>
          <a:p>
            <a:pPr algn="ctr">
              <a:lnSpc>
                <a:spcPct val="107000"/>
              </a:lnSpc>
              <a:spcAft>
                <a:spcPts val="0"/>
              </a:spcAft>
            </a:pPr>
            <a:r>
              <a:rPr lang="ru-RU" sz="1600" b="1" i="1"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Комплекс </a:t>
            </a:r>
            <a:r>
              <a:rPr lang="ru-RU" sz="1600" b="1" i="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утренней гимнастики (для старших спортсменов)</a:t>
            </a:r>
            <a:endParaRPr lang="ru-RU" sz="16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180340">
              <a:lnSpc>
                <a:spcPct val="107000"/>
              </a:lnSpc>
              <a:spcAft>
                <a:spcPts val="0"/>
              </a:spcAft>
            </a:pPr>
            <a:endParaRPr lang="ru-RU" sz="1200" i="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endParaRPr>
          </a:p>
          <a:p>
            <a:pPr indent="180340">
              <a:lnSpc>
                <a:spcPct val="107000"/>
              </a:lnSpc>
              <a:spcAft>
                <a:spcPts val="0"/>
              </a:spcAft>
            </a:pPr>
            <a:endParaRPr lang="ru-RU" sz="1200" i="1"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endParaRPr>
          </a:p>
          <a:p>
            <a:pPr indent="180340">
              <a:lnSpc>
                <a:spcPct val="107000"/>
              </a:lnSpc>
              <a:spcAft>
                <a:spcPts val="0"/>
              </a:spcAft>
            </a:pPr>
            <a:r>
              <a:rPr lang="ru-RU" sz="1200" i="1"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a:t>
            </a:r>
            <a:r>
              <a:rPr lang="ru-RU" sz="1200" i="1"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И. п. </a:t>
            </a: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о. с., руки на поясе.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 — шаг вперед, руки за голову;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indent="99060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2 — и. п. То же влево (6 </a:t>
            </a:r>
            <a:r>
              <a:rPr lang="ru-RU" sz="1200"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- 8 раз</a:t>
            </a: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2"/>
              <a:tabLst>
                <a:tab pos="457200" algn="l"/>
              </a:tabLst>
            </a:pPr>
            <a:r>
              <a:rPr lang="ru-RU" sz="12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a:t>
            </a:r>
            <a:r>
              <a:rPr lang="ru-RU" sz="12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стойка ноги врозь, руки на поясе.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 — наклон вправо (влево);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2 — и. п.(</a:t>
            </a:r>
            <a:r>
              <a:rPr lang="ru-RU" sz="1200"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6-8 </a:t>
            </a: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раз).</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tabLst>
                <a:tab pos="457200" algn="l"/>
              </a:tabLst>
            </a:pPr>
            <a:r>
              <a:rPr lang="ru-RU" sz="12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a:t>
            </a:r>
            <a:r>
              <a:rPr lang="ru-RU" sz="12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о. с., руки на поясе.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1-2 — присесть, руки вперед;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3-4 — вернуться в и. п. </a:t>
            </a:r>
            <a:r>
              <a:rPr lang="ru-RU" sz="1200"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(6-8 </a:t>
            </a: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раз).</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tabLst>
                <a:tab pos="457200" algn="l"/>
              </a:tabLst>
            </a:pPr>
            <a:r>
              <a:rPr lang="ru-RU" sz="1200" i="1"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И. п. </a:t>
            </a:r>
            <a:r>
              <a:rPr lang="ru-RU" sz="12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стойка на коленях, руки на поясе.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530350" indent="-53975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1-2 — поворот туловища вправо (влево), коснуться правой рукой пятки левой ноги; </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180340" indent="810260">
              <a:lnSpc>
                <a:spcPct val="107000"/>
              </a:lnSpc>
              <a:spcAft>
                <a:spcPts val="0"/>
              </a:spcAft>
            </a:pP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3-4 — вернуться в и. п. (</a:t>
            </a:r>
            <a:r>
              <a:rPr lang="ru-RU" sz="1200" dirty="0" smtClean="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6-8 </a:t>
            </a:r>
            <a:r>
              <a:rPr lang="ru-RU" sz="1200" dirty="0">
                <a:solidFill>
                  <a:schemeClr val="tx2">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раз).</a:t>
            </a:r>
            <a:endParaRPr lang="ru-RU" sz="1200" dirty="0">
              <a:solidFill>
                <a:schemeClr val="tx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lvl="0"/>
            <a:r>
              <a:rPr lang="ru-RU" sz="1200" i="1" dirty="0" smtClean="0">
                <a:solidFill>
                  <a:schemeClr val="tx2">
                    <a:lumMod val="75000"/>
                  </a:schemeClr>
                </a:solidFill>
                <a:latin typeface="Arial Black" panose="020B0A04020102020204" pitchFamily="34" charset="0"/>
              </a:rPr>
              <a:t>5.       </a:t>
            </a:r>
            <a:r>
              <a:rPr lang="ru-RU" sz="1200" i="1" dirty="0">
                <a:solidFill>
                  <a:schemeClr val="tx2">
                    <a:lumMod val="75000"/>
                  </a:schemeClr>
                </a:solidFill>
                <a:latin typeface="Arial Black" panose="020B0A04020102020204" pitchFamily="34" charset="0"/>
              </a:rPr>
              <a:t> И. п. </a:t>
            </a:r>
            <a:r>
              <a:rPr lang="ru-RU" sz="1200" dirty="0">
                <a:solidFill>
                  <a:schemeClr val="tx2">
                    <a:lumMod val="75000"/>
                  </a:schemeClr>
                </a:solidFill>
                <a:latin typeface="Arial Black" panose="020B0A04020102020204" pitchFamily="34" charset="0"/>
              </a:rPr>
              <a:t>— стойка ноги на ширине плеч, руки внизу. </a:t>
            </a:r>
          </a:p>
          <a:p>
            <a:r>
              <a:rPr lang="ru-RU" sz="1200" dirty="0" smtClean="0">
                <a:solidFill>
                  <a:schemeClr val="tx2">
                    <a:lumMod val="75000"/>
                  </a:schemeClr>
                </a:solidFill>
                <a:latin typeface="Arial Black" panose="020B0A04020102020204" pitchFamily="34" charset="0"/>
              </a:rPr>
              <a:t>                    1 </a:t>
            </a:r>
            <a:r>
              <a:rPr lang="ru-RU" sz="1200" dirty="0">
                <a:solidFill>
                  <a:schemeClr val="tx2">
                    <a:lumMod val="75000"/>
                  </a:schemeClr>
                </a:solidFill>
                <a:latin typeface="Arial Black" panose="020B0A04020102020204" pitchFamily="34" charset="0"/>
              </a:rPr>
              <a:t>— руки в стороны; </a:t>
            </a:r>
          </a:p>
          <a:p>
            <a:r>
              <a:rPr lang="ru-RU" sz="1200" dirty="0" smtClean="0">
                <a:solidFill>
                  <a:schemeClr val="tx2">
                    <a:lumMod val="75000"/>
                  </a:schemeClr>
                </a:solidFill>
                <a:latin typeface="Arial Black" panose="020B0A04020102020204" pitchFamily="34" charset="0"/>
              </a:rPr>
              <a:t>                    2 </a:t>
            </a:r>
            <a:r>
              <a:rPr lang="ru-RU" sz="1200" dirty="0">
                <a:solidFill>
                  <a:schemeClr val="tx2">
                    <a:lumMod val="75000"/>
                  </a:schemeClr>
                </a:solidFill>
                <a:latin typeface="Arial Black" panose="020B0A04020102020204" pitchFamily="34" charset="0"/>
              </a:rPr>
              <a:t>— наклониться вперед, коснуться пальцами рук правого носка; </a:t>
            </a:r>
          </a:p>
          <a:p>
            <a:r>
              <a:rPr lang="ru-RU" sz="1200" dirty="0" smtClean="0">
                <a:solidFill>
                  <a:schemeClr val="tx2">
                    <a:lumMod val="75000"/>
                  </a:schemeClr>
                </a:solidFill>
                <a:latin typeface="Arial Black" panose="020B0A04020102020204" pitchFamily="34" charset="0"/>
              </a:rPr>
              <a:t>                    3 </a:t>
            </a:r>
            <a:r>
              <a:rPr lang="ru-RU" sz="1200" dirty="0">
                <a:solidFill>
                  <a:schemeClr val="tx2">
                    <a:lumMod val="75000"/>
                  </a:schemeClr>
                </a:solidFill>
                <a:latin typeface="Arial Black" panose="020B0A04020102020204" pitchFamily="34" charset="0"/>
              </a:rPr>
              <a:t>— выпрямиться, руки в стороны; </a:t>
            </a:r>
          </a:p>
          <a:p>
            <a:r>
              <a:rPr lang="ru-RU" sz="1200" dirty="0" smtClean="0">
                <a:solidFill>
                  <a:schemeClr val="tx2">
                    <a:lumMod val="75000"/>
                  </a:schemeClr>
                </a:solidFill>
                <a:latin typeface="Arial Black" panose="020B0A04020102020204" pitchFamily="34" charset="0"/>
              </a:rPr>
              <a:t>                    4 </a:t>
            </a:r>
            <a:r>
              <a:rPr lang="ru-RU" sz="1200" dirty="0">
                <a:solidFill>
                  <a:schemeClr val="tx2">
                    <a:lumMod val="75000"/>
                  </a:schemeClr>
                </a:solidFill>
                <a:latin typeface="Arial Black" panose="020B0A04020102020204" pitchFamily="34" charset="0"/>
              </a:rPr>
              <a:t>— и. п. То же, но коснуться левого носка (по 6 раз).</a:t>
            </a:r>
          </a:p>
          <a:p>
            <a:pPr lvl="0"/>
            <a:r>
              <a:rPr lang="ru-RU" sz="1200" i="1" dirty="0">
                <a:solidFill>
                  <a:schemeClr val="tx2">
                    <a:lumMod val="75000"/>
                  </a:schemeClr>
                </a:solidFill>
                <a:latin typeface="Arial Black" panose="020B0A04020102020204" pitchFamily="34" charset="0"/>
              </a:rPr>
              <a:t> </a:t>
            </a:r>
            <a:r>
              <a:rPr lang="ru-RU" sz="1200" i="1" dirty="0" smtClean="0">
                <a:solidFill>
                  <a:schemeClr val="tx2">
                    <a:lumMod val="75000"/>
                  </a:schemeClr>
                </a:solidFill>
                <a:latin typeface="Arial Black" panose="020B0A04020102020204" pitchFamily="34" charset="0"/>
              </a:rPr>
              <a:t>6        </a:t>
            </a:r>
            <a:r>
              <a:rPr lang="ru-RU" sz="1200" i="1" dirty="0">
                <a:solidFill>
                  <a:schemeClr val="tx2">
                    <a:lumMod val="75000"/>
                  </a:schemeClr>
                </a:solidFill>
                <a:latin typeface="Arial Black" panose="020B0A04020102020204" pitchFamily="34" charset="0"/>
              </a:rPr>
              <a:t> И. п. </a:t>
            </a:r>
            <a:r>
              <a:rPr lang="ru-RU" sz="1200" dirty="0">
                <a:solidFill>
                  <a:schemeClr val="tx2">
                    <a:lumMod val="75000"/>
                  </a:schemeClr>
                </a:solidFill>
                <a:latin typeface="Arial Black" panose="020B0A04020102020204" pitchFamily="34" charset="0"/>
              </a:rPr>
              <a:t>— стойка ноги вместе, руки на поясе. </a:t>
            </a:r>
          </a:p>
          <a:p>
            <a:r>
              <a:rPr lang="ru-RU" sz="1200" dirty="0" smtClean="0">
                <a:solidFill>
                  <a:schemeClr val="tx2">
                    <a:lumMod val="75000"/>
                  </a:schemeClr>
                </a:solidFill>
                <a:latin typeface="Arial Black" panose="020B0A04020102020204" pitchFamily="34" charset="0"/>
              </a:rPr>
              <a:t>                    1 </a:t>
            </a:r>
            <a:r>
              <a:rPr lang="ru-RU" sz="1200" dirty="0">
                <a:solidFill>
                  <a:schemeClr val="tx2">
                    <a:lumMod val="75000"/>
                  </a:schemeClr>
                </a:solidFill>
                <a:latin typeface="Arial Black" panose="020B0A04020102020204" pitchFamily="34" charset="0"/>
              </a:rPr>
              <a:t>— прыжком ноги врозь руки в стороны; </a:t>
            </a:r>
          </a:p>
          <a:p>
            <a:r>
              <a:rPr lang="ru-RU" sz="1200" dirty="0" smtClean="0">
                <a:solidFill>
                  <a:schemeClr val="tx2">
                    <a:lumMod val="75000"/>
                  </a:schemeClr>
                </a:solidFill>
                <a:latin typeface="Arial Black" panose="020B0A04020102020204" pitchFamily="34" charset="0"/>
              </a:rPr>
              <a:t>                    2 </a:t>
            </a:r>
            <a:r>
              <a:rPr lang="ru-RU" sz="1200" dirty="0">
                <a:solidFill>
                  <a:schemeClr val="tx2">
                    <a:lumMod val="75000"/>
                  </a:schemeClr>
                </a:solidFill>
                <a:latin typeface="Arial Black" panose="020B0A04020102020204" pitchFamily="34" charset="0"/>
              </a:rPr>
              <a:t>— и. п. </a:t>
            </a:r>
            <a:r>
              <a:rPr lang="ru-RU" sz="1200" dirty="0">
                <a:solidFill>
                  <a:schemeClr val="tx2">
                    <a:lumMod val="75000"/>
                  </a:schemeClr>
                </a:solidFill>
                <a:latin typeface="Arial Black" panose="020B0A04020102020204" pitchFamily="34" charset="0"/>
                <a:ea typeface="Times New Roman" panose="02020603050405020304" pitchFamily="18" charset="0"/>
                <a:cs typeface="Arial" panose="020B0604020202020204" pitchFamily="34" charset="0"/>
              </a:rPr>
              <a:t> </a:t>
            </a:r>
            <a:endParaRPr lang="ru-RU" sz="1200" dirty="0">
              <a:solidFill>
                <a:schemeClr val="tx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8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9503"/>
            <a:ext cx="5976664" cy="5170646"/>
          </a:xfrm>
          <a:prstGeom prst="rect">
            <a:avLst/>
          </a:prstGeom>
        </p:spPr>
        <p:txBody>
          <a:bodyPr wrap="square">
            <a:spAutoFit/>
          </a:bodyPr>
          <a:lstStyle/>
          <a:p>
            <a:pPr eaLnBrk="0" fontAlgn="base" hangingPunct="0">
              <a:spcBef>
                <a:spcPct val="0"/>
              </a:spcBef>
              <a:spcAft>
                <a:spcPct val="0"/>
              </a:spcAft>
            </a:pPr>
            <a:r>
              <a:rPr lang="ru-RU" dirty="0" smtClean="0">
                <a:solidFill>
                  <a:srgbClr val="FFC000"/>
                </a:solidFill>
                <a:latin typeface="Arial Black" panose="020B0A04020102020204" pitchFamily="34" charset="0"/>
                <a:ea typeface="Times New Roman" panose="02020603050405020304" pitchFamily="18" charset="0"/>
              </a:rPr>
              <a:t>Поздравляю! Первый этап дистанции пройден прекрасно. Переходим ко второму. Он тоже не так прост, но вместе с родителями вы преодолеете его.</a:t>
            </a:r>
            <a:endParaRPr lang="ru-RU" dirty="0">
              <a:solidFill>
                <a:srgbClr val="FFC000"/>
              </a:solidFill>
              <a:latin typeface="Arial Black" panose="020B0A04020102020204" pitchFamily="34" charset="0"/>
              <a:ea typeface="Times New Roman" panose="02020603050405020304" pitchFamily="18" charset="0"/>
            </a:endParaRPr>
          </a:p>
          <a:p>
            <a:pPr lvl="0" eaLnBrk="0" fontAlgn="base" hangingPunct="0">
              <a:spcBef>
                <a:spcPct val="0"/>
              </a:spcBef>
              <a:spcAft>
                <a:spcPct val="0"/>
              </a:spcAft>
            </a:pPr>
            <a:r>
              <a:rPr lang="ru-RU" dirty="0" smtClean="0">
                <a:solidFill>
                  <a:srgbClr val="FFC000"/>
                </a:solidFill>
                <a:latin typeface="Arial Black" panose="020B0A04020102020204" pitchFamily="34" charset="0"/>
                <a:ea typeface="Times New Roman" panose="02020603050405020304" pitchFamily="18" charset="0"/>
              </a:rPr>
              <a:t>Что </a:t>
            </a:r>
            <a:r>
              <a:rPr lang="ru-RU" dirty="0">
                <a:solidFill>
                  <a:srgbClr val="FFC000"/>
                </a:solidFill>
                <a:latin typeface="Arial Black" panose="020B0A04020102020204" pitchFamily="34" charset="0"/>
                <a:ea typeface="Times New Roman" panose="02020603050405020304" pitchFamily="18" charset="0"/>
              </a:rPr>
              <a:t>полезно нам всегда: </a:t>
            </a:r>
            <a:r>
              <a:rPr lang="ru-RU" dirty="0" smtClean="0">
                <a:solidFill>
                  <a:srgbClr val="FFC000"/>
                </a:solidFill>
                <a:latin typeface="Arial Black" panose="020B0A04020102020204" pitchFamily="34" charset="0"/>
                <a:ea typeface="Times New Roman" panose="02020603050405020304" pitchFamily="18" charset="0"/>
              </a:rPr>
              <a:t>солнце</a:t>
            </a:r>
            <a:r>
              <a:rPr lang="ru-RU" dirty="0">
                <a:solidFill>
                  <a:srgbClr val="FFC000"/>
                </a:solidFill>
                <a:latin typeface="Arial Black" panose="020B0A04020102020204" pitchFamily="34" charset="0"/>
                <a:ea typeface="Times New Roman" panose="02020603050405020304" pitchFamily="18" charset="0"/>
              </a:rPr>
              <a:t>, воздух и </a:t>
            </a:r>
            <a:r>
              <a:rPr lang="ru-RU" i="1" dirty="0" smtClean="0">
                <a:solidFill>
                  <a:srgbClr val="FFC000"/>
                </a:solidFill>
                <a:latin typeface="Arial Black" panose="020B0A04020102020204" pitchFamily="34" charset="0"/>
                <a:ea typeface="Times New Roman" panose="02020603050405020304" pitchFamily="18" charset="0"/>
              </a:rPr>
              <a:t>вода. Конечно же вы догадались – это закаливание!</a:t>
            </a:r>
            <a:r>
              <a:rPr lang="ru-RU" altLang="ru-RU" b="1" i="1" dirty="0" smtClean="0">
                <a:cs typeface="Arial" panose="020B0604020202020204" pitchFamily="34" charset="0"/>
              </a:rPr>
              <a:t> </a:t>
            </a:r>
          </a:p>
          <a:p>
            <a:pPr lvl="0" eaLnBrk="0" fontAlgn="base" hangingPunct="0">
              <a:spcBef>
                <a:spcPct val="0"/>
              </a:spcBef>
              <a:spcAft>
                <a:spcPct val="0"/>
              </a:spcAft>
            </a:pPr>
            <a:endParaRPr lang="ru-RU" altLang="ru-RU" sz="1200" dirty="0"/>
          </a:p>
          <a:p>
            <a:pPr lvl="0" eaLnBrk="0" fontAlgn="base" hangingPunct="0">
              <a:spcBef>
                <a:spcPct val="0"/>
              </a:spcBef>
              <a:spcAft>
                <a:spcPct val="0"/>
              </a:spcAft>
            </a:pPr>
            <a:r>
              <a:rPr lang="ru-RU" altLang="ru-RU" sz="1200" dirty="0">
                <a:solidFill>
                  <a:schemeClr val="tx2">
                    <a:lumMod val="75000"/>
                  </a:schemeClr>
                </a:solidFill>
                <a:latin typeface="Arial Black" panose="020B0A04020102020204" pitchFamily="34" charset="0"/>
              </a:rPr>
              <a:t>1. </a:t>
            </a:r>
            <a:r>
              <a:rPr lang="ru-RU" altLang="ru-RU" sz="1200" dirty="0">
                <a:solidFill>
                  <a:schemeClr val="accent3">
                    <a:lumMod val="50000"/>
                  </a:schemeClr>
                </a:solidFill>
                <a:latin typeface="Arial Black" panose="020B0A04020102020204" pitchFamily="34" charset="0"/>
              </a:rPr>
              <a:t>Воздушные ванны</a:t>
            </a:r>
            <a:r>
              <a:rPr lang="ru-RU" altLang="ru-RU" sz="1200" dirty="0">
                <a:solidFill>
                  <a:schemeClr val="tx2">
                    <a:lumMod val="75000"/>
                  </a:schemeClr>
                </a:solidFill>
                <a:latin typeface="Arial Black" panose="020B0A04020102020204" pitchFamily="34" charset="0"/>
              </a:rPr>
              <a:t>: </a:t>
            </a:r>
            <a:r>
              <a:rPr lang="ru-RU" altLang="ru-RU" sz="1200" dirty="0" smtClean="0">
                <a:solidFill>
                  <a:schemeClr val="tx2">
                    <a:lumMod val="75000"/>
                  </a:schemeClr>
                </a:solidFill>
                <a:latin typeface="Arial Black" panose="020B0A04020102020204" pitchFamily="34" charset="0"/>
              </a:rPr>
              <a:t> </a:t>
            </a:r>
            <a:r>
              <a:rPr lang="ru-RU" altLang="ru-RU" sz="1200" dirty="0">
                <a:solidFill>
                  <a:schemeClr val="tx2">
                    <a:lumMod val="75000"/>
                  </a:schemeClr>
                </a:solidFill>
                <a:latin typeface="Arial Black" panose="020B0A04020102020204" pitchFamily="34" charset="0"/>
              </a:rPr>
              <a:t>в </a:t>
            </a:r>
            <a:r>
              <a:rPr lang="ru-RU" altLang="ru-RU" sz="1200" dirty="0" smtClean="0">
                <a:solidFill>
                  <a:schemeClr val="tx2">
                    <a:lumMod val="75000"/>
                  </a:schemeClr>
                </a:solidFill>
                <a:latin typeface="Arial Black" panose="020B0A04020102020204" pitchFamily="34" charset="0"/>
              </a:rPr>
              <a:t>комнате</a:t>
            </a:r>
            <a:r>
              <a:rPr lang="ru-RU" altLang="ru-RU" sz="1200" dirty="0">
                <a:solidFill>
                  <a:schemeClr val="tx2">
                    <a:lumMod val="75000"/>
                  </a:schemeClr>
                </a:solidFill>
                <a:latin typeface="Arial Black" panose="020B0A04020102020204" pitchFamily="34" charset="0"/>
              </a:rPr>
              <a:t> </a:t>
            </a:r>
            <a:r>
              <a:rPr lang="ru-RU" altLang="ru-RU" sz="1200" dirty="0" smtClean="0">
                <a:solidFill>
                  <a:schemeClr val="tx2">
                    <a:lumMod val="75000"/>
                  </a:schemeClr>
                </a:solidFill>
                <a:latin typeface="Arial Black" panose="020B0A04020102020204" pitchFamily="34" charset="0"/>
              </a:rPr>
              <a:t> </a:t>
            </a:r>
            <a:r>
              <a:rPr lang="ru-RU" altLang="ru-RU" sz="1200" dirty="0">
                <a:solidFill>
                  <a:schemeClr val="tx2">
                    <a:lumMod val="75000"/>
                  </a:schemeClr>
                </a:solidFill>
                <a:latin typeface="Arial Black" panose="020B0A04020102020204" pitchFamily="34" charset="0"/>
              </a:rPr>
              <a:t>при температуре +</a:t>
            </a:r>
            <a:r>
              <a:rPr lang="ru-RU" altLang="ru-RU" sz="1200" dirty="0" smtClean="0">
                <a:solidFill>
                  <a:schemeClr val="tx2">
                    <a:lumMod val="75000"/>
                  </a:schemeClr>
                </a:solidFill>
                <a:latin typeface="Arial Black" panose="020B0A04020102020204" pitchFamily="34" charset="0"/>
              </a:rPr>
              <a:t>22 С. </a:t>
            </a:r>
            <a:r>
              <a:rPr lang="ru-RU" altLang="ru-RU" sz="1200" dirty="0">
                <a:solidFill>
                  <a:schemeClr val="tx2">
                    <a:lumMod val="75000"/>
                  </a:schemeClr>
                </a:solidFill>
                <a:latin typeface="Arial Black" panose="020B0A04020102020204" pitchFamily="34" charset="0"/>
              </a:rPr>
              <a:t>Начинать можно </a:t>
            </a:r>
            <a:r>
              <a:rPr lang="ru-RU" altLang="ru-RU" sz="1200" dirty="0" smtClean="0">
                <a:solidFill>
                  <a:schemeClr val="tx2">
                    <a:lumMod val="75000"/>
                  </a:schemeClr>
                </a:solidFill>
                <a:latin typeface="Arial Black" panose="020B0A04020102020204" pitchFamily="34" charset="0"/>
              </a:rPr>
              <a:t>по </a:t>
            </a:r>
            <a:r>
              <a:rPr lang="ru-RU" altLang="ru-RU" sz="1200" dirty="0">
                <a:solidFill>
                  <a:schemeClr val="tx2">
                    <a:lumMod val="75000"/>
                  </a:schemeClr>
                </a:solidFill>
                <a:latin typeface="Arial Black" panose="020B0A04020102020204" pitchFamily="34" charset="0"/>
              </a:rPr>
              <a:t>1 минуте 2-3 раза в день, </a:t>
            </a:r>
            <a:r>
              <a:rPr lang="ru-RU" altLang="ru-RU" sz="1200" dirty="0" smtClean="0">
                <a:solidFill>
                  <a:schemeClr val="tx2">
                    <a:lumMod val="75000"/>
                  </a:schemeClr>
                </a:solidFill>
                <a:latin typeface="Arial Black" panose="020B0A04020102020204" pitchFamily="34" charset="0"/>
              </a:rPr>
              <a:t>постепенно увеличивая </a:t>
            </a:r>
            <a:r>
              <a:rPr lang="ru-RU" altLang="ru-RU" sz="1200" dirty="0">
                <a:solidFill>
                  <a:schemeClr val="tx2">
                    <a:lumMod val="75000"/>
                  </a:schemeClr>
                </a:solidFill>
                <a:latin typeface="Arial Black" panose="020B0A04020102020204" pitchFamily="34" charset="0"/>
              </a:rPr>
              <a:t>время на 1 </a:t>
            </a:r>
            <a:r>
              <a:rPr lang="ru-RU" altLang="ru-RU" sz="1200" dirty="0" smtClean="0">
                <a:solidFill>
                  <a:schemeClr val="tx2">
                    <a:lumMod val="75000"/>
                  </a:schemeClr>
                </a:solidFill>
                <a:latin typeface="Arial Black" panose="020B0A04020102020204" pitchFamily="34" charset="0"/>
              </a:rPr>
              <a:t>минуту и снижая температуру помещения на градус .</a:t>
            </a:r>
          </a:p>
          <a:p>
            <a:pPr lvl="0" eaLnBrk="0" fontAlgn="base" hangingPunct="0">
              <a:spcBef>
                <a:spcPct val="0"/>
              </a:spcBef>
              <a:spcAft>
                <a:spcPct val="0"/>
              </a:spcAft>
            </a:pPr>
            <a:endParaRPr lang="ru-RU" altLang="ru-RU" sz="1200" dirty="0">
              <a:solidFill>
                <a:schemeClr val="tx2">
                  <a:lumMod val="75000"/>
                </a:schemeClr>
              </a:solidFill>
              <a:latin typeface="Arial Black" panose="020B0A04020102020204" pitchFamily="34" charset="0"/>
            </a:endParaRPr>
          </a:p>
          <a:p>
            <a:pPr lvl="0" eaLnBrk="0" fontAlgn="base" hangingPunct="0">
              <a:spcBef>
                <a:spcPct val="0"/>
              </a:spcBef>
              <a:spcAft>
                <a:spcPct val="0"/>
              </a:spcAft>
            </a:pPr>
            <a:r>
              <a:rPr lang="ru-RU" altLang="ru-RU" sz="1200" dirty="0">
                <a:solidFill>
                  <a:schemeClr val="tx2">
                    <a:lumMod val="75000"/>
                  </a:schemeClr>
                </a:solidFill>
                <a:latin typeface="Arial Black" panose="020B0A04020102020204" pitchFamily="34" charset="0"/>
              </a:rPr>
              <a:t>2</a:t>
            </a:r>
            <a:r>
              <a:rPr lang="ru-RU" altLang="ru-RU" sz="1200" dirty="0" smtClean="0">
                <a:solidFill>
                  <a:schemeClr val="tx2">
                    <a:lumMod val="75000"/>
                  </a:schemeClr>
                </a:solidFill>
                <a:latin typeface="Arial Black" panose="020B0A04020102020204" pitchFamily="34" charset="0"/>
              </a:rPr>
              <a:t>.</a:t>
            </a:r>
            <a:r>
              <a:rPr lang="ru-RU" altLang="ru-RU" sz="1200" dirty="0">
                <a:solidFill>
                  <a:schemeClr val="tx2">
                    <a:lumMod val="75000"/>
                  </a:schemeClr>
                </a:solidFill>
                <a:latin typeface="Arial Black" panose="020B0A04020102020204" pitchFamily="34" charset="0"/>
              </a:rPr>
              <a:t> </a:t>
            </a:r>
            <a:r>
              <a:rPr lang="ru-RU" altLang="ru-RU" sz="1200" dirty="0">
                <a:solidFill>
                  <a:schemeClr val="accent3">
                    <a:lumMod val="50000"/>
                  </a:schemeClr>
                </a:solidFill>
                <a:latin typeface="Arial Black" panose="020B0A04020102020204" pitchFamily="34" charset="0"/>
              </a:rPr>
              <a:t>Влажное обтирание</a:t>
            </a:r>
            <a:r>
              <a:rPr lang="ru-RU" altLang="ru-RU" sz="1200" dirty="0">
                <a:solidFill>
                  <a:schemeClr val="tx2">
                    <a:lumMod val="75000"/>
                  </a:schemeClr>
                </a:solidFill>
                <a:latin typeface="Arial Black" panose="020B0A04020102020204" pitchFamily="34" charset="0"/>
              </a:rPr>
              <a:t>: проводится смоченным в воде и отжатым куском чистой фланели, один раз в день по 1-2 минуте. Начинать с рук - от пальцев к плечу, затем ноги, грудь, живот и спину до легкого покраснения. Температура воды в возрасте 3-4 года +32 С, 5-6 лет +30 С, 6-7 лет +28 С; через 3-4 дня снижают на 1 С и доводят до +22+18 С .</a:t>
            </a:r>
            <a:r>
              <a:rPr lang="ru-RU" altLang="ru-RU" sz="1200" dirty="0" smtClean="0">
                <a:solidFill>
                  <a:schemeClr val="tx2">
                    <a:lumMod val="75000"/>
                  </a:schemeClr>
                </a:solidFill>
                <a:latin typeface="Arial Black" panose="020B0A04020102020204" pitchFamily="34" charset="0"/>
              </a:rPr>
              <a:t> </a:t>
            </a:r>
            <a:r>
              <a:rPr lang="ru-RU" altLang="ru-RU" sz="1200" dirty="0">
                <a:solidFill>
                  <a:schemeClr val="tx2">
                    <a:lumMod val="75000"/>
                  </a:schemeClr>
                </a:solidFill>
                <a:latin typeface="Arial Black" panose="020B0A04020102020204" pitchFamily="34" charset="0"/>
              </a:rPr>
              <a:t>По окончании ребенок должен быть тепло одет. В случае перерыва, начинают с сухих обтираний.</a:t>
            </a:r>
          </a:p>
          <a:p>
            <a:pPr algn="just"/>
            <a:endParaRPr lang="ru-RU" sz="2400" i="1" dirty="0" smtClean="0">
              <a:solidFill>
                <a:srgbClr val="FFC000"/>
              </a:solidFill>
              <a:latin typeface="Arial Black" panose="020B0A04020102020204" pitchFamily="34" charset="0"/>
              <a:ea typeface="Times New Roman" panose="02020603050405020304" pitchFamily="18" charset="0"/>
            </a:endParaRPr>
          </a:p>
          <a:p>
            <a:pPr algn="just"/>
            <a:endParaRPr lang="ru-RU" sz="2400" dirty="0">
              <a:solidFill>
                <a:srgbClr val="FFC000"/>
              </a:solidFill>
              <a:effectLst/>
              <a:latin typeface="Arial Black" panose="020B0A040201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529639"/>
            <a:ext cx="6912768"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solidFill>
                  <a:schemeClr val="accent5">
                    <a:lumMod val="50000"/>
                  </a:schemeClr>
                </a:solidFill>
                <a:latin typeface="Arial Black" panose="020B0A04020102020204" pitchFamily="34" charset="0"/>
              </a:rPr>
              <a:t>3</a:t>
            </a:r>
            <a:r>
              <a:rPr kumimoji="0" lang="ru-RU" altLang="ru-RU" sz="1400" b="0" i="0" u="none" strike="noStrike" cap="none" normalizeH="0" baseline="0" dirty="0" smtClean="0">
                <a:ln>
                  <a:noFill/>
                </a:ln>
                <a:solidFill>
                  <a:schemeClr val="accent5">
                    <a:lumMod val="50000"/>
                  </a:schemeClr>
                </a:solidFill>
                <a:effectLst/>
                <a:latin typeface="Arial Black" panose="020B0A04020102020204" pitchFamily="34" charset="0"/>
              </a:rPr>
              <a:t>. </a:t>
            </a:r>
            <a:r>
              <a:rPr kumimoji="0" lang="ru-RU" altLang="ru-RU" sz="1400" b="0" i="0" u="none" strike="noStrike" cap="none" normalizeH="0" baseline="0" dirty="0" smtClean="0">
                <a:ln>
                  <a:noFill/>
                </a:ln>
                <a:solidFill>
                  <a:schemeClr val="accent3">
                    <a:lumMod val="50000"/>
                  </a:schemeClr>
                </a:solidFill>
                <a:effectLst/>
                <a:latin typeface="Arial Black" panose="020B0A04020102020204" pitchFamily="34" charset="0"/>
              </a:rPr>
              <a:t>Ножные ванны</a:t>
            </a:r>
            <a:r>
              <a:rPr kumimoji="0" lang="ru-RU" altLang="ru-RU" sz="1400" b="0" i="0" u="none" strike="noStrike" cap="none" normalizeH="0" baseline="0" dirty="0" smtClean="0">
                <a:ln>
                  <a:noFill/>
                </a:ln>
                <a:solidFill>
                  <a:schemeClr val="accent5">
                    <a:lumMod val="50000"/>
                  </a:schemeClr>
                </a:solidFill>
                <a:effectLst/>
                <a:latin typeface="Arial Black" panose="020B0A04020102020204" pitchFamily="34" charset="0"/>
              </a:rPr>
              <a:t>: обливание ног в течении 20-30 секунд водой температуры +32+34 С, с постепенным снижением один раз в неделю на 1 С до +10 С. Можно чередовать холодное и теплое обливание, по 3-6 раз. По окончании ноги растирают до розового цвета кожных покровов.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accent5">
                  <a:lumMod val="50000"/>
                </a:schemeClr>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smtClean="0">
                <a:solidFill>
                  <a:schemeClr val="accent5">
                    <a:lumMod val="50000"/>
                  </a:schemeClr>
                </a:solidFill>
                <a:latin typeface="Arial Black" panose="020B0A04020102020204" pitchFamily="34" charset="0"/>
              </a:rPr>
              <a:t>4</a:t>
            </a:r>
            <a:r>
              <a:rPr kumimoji="0" lang="ru-RU" altLang="ru-RU" sz="1400" b="0" i="0" u="none" strike="noStrike" cap="none" normalizeH="0" baseline="0" dirty="0" smtClean="0">
                <a:ln>
                  <a:noFill/>
                </a:ln>
                <a:solidFill>
                  <a:schemeClr val="accent5">
                    <a:lumMod val="50000"/>
                  </a:schemeClr>
                </a:solidFill>
                <a:effectLst/>
                <a:latin typeface="Arial Black" panose="020B0A04020102020204" pitchFamily="34" charset="0"/>
              </a:rPr>
              <a:t>. </a:t>
            </a:r>
            <a:r>
              <a:rPr kumimoji="0" lang="ru-RU" altLang="ru-RU" sz="1400" b="0" i="0" u="none" strike="noStrike" cap="none" normalizeH="0" baseline="0" dirty="0" smtClean="0">
                <a:ln>
                  <a:noFill/>
                </a:ln>
                <a:solidFill>
                  <a:schemeClr val="accent3">
                    <a:lumMod val="50000"/>
                  </a:schemeClr>
                </a:solidFill>
                <a:effectLst/>
                <a:latin typeface="Arial Black" panose="020B0A04020102020204" pitchFamily="34" charset="0"/>
              </a:rPr>
              <a:t>Общее обливание</a:t>
            </a:r>
            <a:r>
              <a:rPr kumimoji="0" lang="ru-RU" altLang="ru-RU" sz="1400" b="0" i="0" u="none" strike="noStrike" cap="none" normalizeH="0" baseline="0" dirty="0" smtClean="0">
                <a:ln>
                  <a:noFill/>
                </a:ln>
                <a:solidFill>
                  <a:schemeClr val="accent5">
                    <a:lumMod val="50000"/>
                  </a:schemeClr>
                </a:solidFill>
                <a:effectLst/>
                <a:latin typeface="Arial Black" panose="020B0A04020102020204" pitchFamily="34" charset="0"/>
              </a:rPr>
              <a:t>: голову не обливать, при этом ребенок стоит или сидит. Температура воды в возрасте до одного года +36 С, 1-3 года +34 С, старше 3 лет +33 С. Постепенно снижая на 1 С в неделю, до +28 С . Длительность до 1,5 минут. После растереть тело полотенцем до розового цвета.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3479"/>
            <a:ext cx="7776864" cy="3600986"/>
          </a:xfrm>
          <a:prstGeom prst="rect">
            <a:avLst/>
          </a:prstGeom>
        </p:spPr>
        <p:txBody>
          <a:bodyPr wrap="square">
            <a:spAutoFit/>
          </a:bodyPr>
          <a:lstStyle/>
          <a:p>
            <a:pPr algn="just"/>
            <a:r>
              <a:rPr lang="ru-RU" sz="2400"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 </a:t>
            </a:r>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Следующий этап нашей марафонской дистанции - дыхательная гимнастика. Родители, не смотрите скептически. Попробуйте!</a:t>
            </a:r>
          </a:p>
          <a:p>
            <a:pPr algn="just"/>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Носом </a:t>
            </a:r>
            <a:r>
              <a:rPr lang="ru-RU" dirty="0">
                <a:solidFill>
                  <a:srgbClr val="FFC000"/>
                </a:solidFill>
                <a:latin typeface="Arial Black" panose="020B0A04020102020204" pitchFamily="34" charset="0"/>
                <a:ea typeface="Calibri" panose="020F0502020204030204" pitchFamily="34" charset="0"/>
                <a:cs typeface="Times New Roman" panose="02020603050405020304" pitchFamily="18" charset="0"/>
              </a:rPr>
              <a:t>медленно </a:t>
            </a:r>
            <a:r>
              <a:rPr lang="ru-RU"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вдыхаем и здоровье получаем</a:t>
            </a:r>
            <a:r>
              <a:rPr lang="ru-RU" sz="2400" dirty="0" smtClean="0">
                <a:solidFill>
                  <a:srgbClr val="FFC000"/>
                </a:solidFill>
                <a:latin typeface="Arial Black" panose="020B0A04020102020204" pitchFamily="34" charset="0"/>
                <a:ea typeface="Calibri" panose="020F0502020204030204" pitchFamily="34" charset="0"/>
                <a:cs typeface="Times New Roman" panose="02020603050405020304" pitchFamily="18" charset="0"/>
              </a:rPr>
              <a:t>.</a:t>
            </a:r>
            <a:r>
              <a:rPr lang="ru-RU" sz="2400" b="1" dirty="0">
                <a:solidFill>
                  <a:srgbClr val="A71E90"/>
                </a:solidFill>
                <a:latin typeface="&amp;quot"/>
              </a:rPr>
              <a:t> </a:t>
            </a:r>
            <a:endParaRPr lang="ru-RU" sz="2400" b="1" dirty="0" smtClean="0">
              <a:solidFill>
                <a:srgbClr val="A71E90"/>
              </a:solidFill>
              <a:latin typeface="&amp;quot"/>
            </a:endParaRPr>
          </a:p>
          <a:p>
            <a:r>
              <a:rPr lang="ru-RU" sz="1200" b="1" dirty="0" smtClean="0">
                <a:solidFill>
                  <a:schemeClr val="tx2">
                    <a:lumMod val="50000"/>
                  </a:schemeClr>
                </a:solidFill>
                <a:latin typeface="Arial Black" panose="020B0A04020102020204" pitchFamily="34" charset="0"/>
              </a:rPr>
              <a:t>Упражнение </a:t>
            </a:r>
            <a:r>
              <a:rPr lang="ru-RU" sz="1200" b="1" dirty="0">
                <a:solidFill>
                  <a:schemeClr val="tx2">
                    <a:lumMod val="50000"/>
                  </a:schemeClr>
                </a:solidFill>
                <a:latin typeface="Arial Black" panose="020B0A04020102020204" pitchFamily="34" charset="0"/>
              </a:rPr>
              <a:t>№ 1. «Дышим по- разному».</a:t>
            </a:r>
            <a:r>
              <a:rPr lang="ru-RU" sz="1200" dirty="0">
                <a:solidFill>
                  <a:srgbClr val="002060"/>
                </a:solidFill>
                <a:latin typeface="Arial Black" panose="020B0A04020102020204" pitchFamily="34" charset="0"/>
              </a:rPr>
              <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Исходное положение - сидя на стуле прямо или стоя: </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и выдох через нос (вдох быстрый, не очень глубокий, выдох продолжительный).</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нос, выдох через рот.</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рот, выдох через нос.</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и выдох через одну половину носа, выдох через другую (попеременно).</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одну половину носа, выдох через другую (попеременно).</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нос, замедленный выдох через нос с усилением в конце.</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нос, выдох через неплотно сжатые губы.</a:t>
            </a:r>
            <a:br>
              <a:rPr lang="ru-RU" sz="1200" dirty="0">
                <a:solidFill>
                  <a:srgbClr val="002060"/>
                </a:solidFill>
                <a:latin typeface="Arial Black" panose="020B0A04020102020204" pitchFamily="34" charset="0"/>
              </a:rPr>
            </a:br>
            <a:r>
              <a:rPr lang="ru-RU" sz="1200" dirty="0">
                <a:solidFill>
                  <a:srgbClr val="002060"/>
                </a:solidFill>
                <a:latin typeface="Arial Black" panose="020B0A04020102020204" pitchFamily="34" charset="0"/>
              </a:rPr>
              <a:t>Вдох через нос, выдох через нос толчками.</a:t>
            </a:r>
            <a:br>
              <a:rPr lang="ru-RU" sz="1200" dirty="0">
                <a:solidFill>
                  <a:srgbClr val="002060"/>
                </a:solidFill>
                <a:latin typeface="Arial Black" panose="020B0A04020102020204" pitchFamily="34" charset="0"/>
              </a:rPr>
            </a:br>
            <a:endParaRPr lang="ru-RU" sz="12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endParaRPr lang="ru-RU" sz="1200" dirty="0">
              <a:solidFill>
                <a:srgbClr val="FFC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1053</Words>
  <Application>Microsoft Office PowerPoint</Application>
  <PresentationFormat>Экран (16:9)</PresentationFormat>
  <Paragraphs>169</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&amp;quot</vt:lpstr>
      <vt:lpstr>Arial</vt:lpstr>
      <vt:lpstr>Arial Black</vt:lpstr>
      <vt:lpstr>Calibri</vt:lpstr>
      <vt:lpstr>Georgia</vt:lpstr>
      <vt:lpstr>inherit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Пользователь</cp:lastModifiedBy>
  <cp:revision>42</cp:revision>
  <dcterms:created xsi:type="dcterms:W3CDTF">2016-06-03T14:12:26Z</dcterms:created>
  <dcterms:modified xsi:type="dcterms:W3CDTF">2020-04-18T18:47:35Z</dcterms:modified>
</cp:coreProperties>
</file>